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bookmarkIdSeed="4">
  <p:sldMasterIdLst>
    <p:sldMasterId id="2147483648" r:id="rId1"/>
  </p:sldMasterIdLst>
  <p:notesMasterIdLst>
    <p:notesMasterId r:id="rId41"/>
  </p:notesMasterIdLst>
  <p:handoutMasterIdLst>
    <p:handoutMasterId r:id="rId42"/>
  </p:handoutMasterIdLst>
  <p:sldIdLst>
    <p:sldId id="293" r:id="rId2"/>
    <p:sldId id="258" r:id="rId3"/>
    <p:sldId id="259" r:id="rId4"/>
    <p:sldId id="260" r:id="rId5"/>
    <p:sldId id="296" r:id="rId6"/>
    <p:sldId id="261" r:id="rId7"/>
    <p:sldId id="326" r:id="rId8"/>
    <p:sldId id="304" r:id="rId9"/>
    <p:sldId id="321" r:id="rId10"/>
    <p:sldId id="320" r:id="rId11"/>
    <p:sldId id="322" r:id="rId12"/>
    <p:sldId id="323" r:id="rId13"/>
    <p:sldId id="327" r:id="rId14"/>
    <p:sldId id="297" r:id="rId15"/>
    <p:sldId id="262" r:id="rId16"/>
    <p:sldId id="298" r:id="rId17"/>
    <p:sldId id="300" r:id="rId18"/>
    <p:sldId id="324" r:id="rId19"/>
    <p:sldId id="301" r:id="rId20"/>
    <p:sldId id="302" r:id="rId21"/>
    <p:sldId id="303" r:id="rId22"/>
    <p:sldId id="325" r:id="rId23"/>
    <p:sldId id="305" r:id="rId24"/>
    <p:sldId id="306" r:id="rId25"/>
    <p:sldId id="307" r:id="rId26"/>
    <p:sldId id="308" r:id="rId27"/>
    <p:sldId id="309" r:id="rId28"/>
    <p:sldId id="310" r:id="rId29"/>
    <p:sldId id="317" r:id="rId30"/>
    <p:sldId id="313" r:id="rId31"/>
    <p:sldId id="328" r:id="rId32"/>
    <p:sldId id="314" r:id="rId33"/>
    <p:sldId id="315" r:id="rId34"/>
    <p:sldId id="316" r:id="rId35"/>
    <p:sldId id="318" r:id="rId36"/>
    <p:sldId id="290" r:id="rId37"/>
    <p:sldId id="319" r:id="rId38"/>
    <p:sldId id="274" r:id="rId39"/>
    <p:sldId id="294" r:id="rId40"/>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14455"/>
    <a:srgbClr val="0E90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0" d="100"/>
          <a:sy n="100" d="100"/>
        </p:scale>
        <p:origin x="58" y="149"/>
      </p:cViewPr>
      <p:guideLst>
        <p:guide orient="horz" pos="1620"/>
        <p:guide pos="2880"/>
      </p:guideLst>
    </p:cSldViewPr>
  </p:slideViewPr>
  <p:notesTextViewPr>
    <p:cViewPr>
      <p:scale>
        <a:sx n="1" d="1"/>
        <a:sy n="1" d="1"/>
      </p:scale>
      <p:origin x="0" y="0"/>
    </p:cViewPr>
  </p:notesTextViewPr>
  <p:sorterViewPr>
    <p:cViewPr>
      <p:scale>
        <a:sx n="132" d="100"/>
        <a:sy n="132"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2019/1/10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7F4A947-B69F-46AB-892A-142D315848C8}" type="datetimeFigureOut">
              <a:rPr lang="zh-CN" altLang="en-US" smtClean="0"/>
              <a:t>2019/1/10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0F64BE4-6ABB-4DFC-88F2-21DB0926AD8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E0E0E2-7263-44C4-AAA9-733DBA7BD205}"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dirty="0">
                <a:solidFill>
                  <a:schemeClr val="tx1"/>
                </a:solidFill>
                <a:effectLst/>
                <a:latin typeface="+mn-lt"/>
                <a:ea typeface="+mn-ea"/>
                <a:cs typeface="+mn-cs"/>
              </a:rPr>
              <a:t>SRS</a:t>
            </a:r>
            <a:r>
              <a:rPr lang="zh-CN" altLang="zh-CN" sz="1200" b="1" kern="1200" dirty="0">
                <a:solidFill>
                  <a:schemeClr val="tx1"/>
                </a:solidFill>
                <a:effectLst/>
                <a:latin typeface="+mn-lt"/>
                <a:ea typeface="+mn-ea"/>
                <a:cs typeface="+mn-cs"/>
              </a:rPr>
              <a:t>中是否对各类用户的需求表明了来源？各部分之间是否建立了链接关系或索引关系？</a:t>
            </a:r>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dirty="0">
                <a:solidFill>
                  <a:schemeClr val="tx1"/>
                </a:solidFill>
                <a:effectLst/>
                <a:latin typeface="+mn-lt"/>
                <a:ea typeface="+mn-ea"/>
                <a:cs typeface="+mn-cs"/>
              </a:rPr>
              <a:t>SRS</a:t>
            </a:r>
            <a:r>
              <a:rPr lang="zh-CN" altLang="zh-CN" sz="1200" b="1" kern="1200" dirty="0">
                <a:solidFill>
                  <a:schemeClr val="tx1"/>
                </a:solidFill>
                <a:effectLst/>
                <a:latin typeface="+mn-lt"/>
                <a:ea typeface="+mn-ea"/>
                <a:cs typeface="+mn-cs"/>
              </a:rPr>
              <a:t>中是否对各类用户的需求表明了来源？各部分之间是否建立了链接关系或索引关系？</a:t>
            </a:r>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31</a:t>
            </a:fld>
            <a:endParaRPr lang="zh-CN" altLang="en-US"/>
          </a:p>
        </p:txBody>
      </p:sp>
    </p:spTree>
    <p:extLst>
      <p:ext uri="{BB962C8B-B14F-4D97-AF65-F5344CB8AC3E}">
        <p14:creationId xmlns:p14="http://schemas.microsoft.com/office/powerpoint/2010/main" val="33550974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E21FD59-C920-460C-B1C9-0346C59420B0}"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0F64BE4-6ABB-4DFC-88F2-21DB0926AD8D}" type="slidenum">
              <a:rPr lang="zh-CN" altLang="en-US" smtClean="0"/>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95D0C05-D1F4-4D23-BDF0-C1C9ABA03E33}"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38</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39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0F64BE4-6ABB-4DFC-88F2-21DB0926AD8D}"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7_标题和内容">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3_标题和内容">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5_标题和内容">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457200" y="1200151"/>
            <a:ext cx="8229600" cy="3394472"/>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6A9BE82D-BE47-49DE-8AA6-951A8F6B4152}" type="datetimeFigureOut">
              <a:rPr lang="zh-CN" altLang="en-US" smtClean="0"/>
              <a:t>2019/1/10</a:t>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B1022D3A-80DD-4654-A118-ED731BEB6F13}"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hyperlink" Target="#T_&#30331;&#24405;&#30028;&#38754;1"/><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T_&#25214;&#22238;&#23494;&#30721;&#30028;&#38754;"/></Relationships>
</file>

<file path=ppt/slides/_rels/slide18.xml.rels><?xml version="1.0" encoding="UTF-8" standalone="yes"?>
<Relationships xmlns="http://schemas.openxmlformats.org/package/2006/relationships"><Relationship Id="rId3" Type="http://schemas.openxmlformats.org/officeDocument/2006/relationships/hyperlink" Target="#T_&#24322;&#24120;&#30028;&#38754;_1"/><Relationship Id="rId7" Type="http://schemas.openxmlformats.org/officeDocument/2006/relationships/hyperlink" Target="#T_&#24322;&#24120;&#30028;&#38754;_5"/><Relationship Id="rId2" Type="http://schemas.openxmlformats.org/officeDocument/2006/relationships/notesSlide" Target="../notesSlides/notesSlide18.xml"/><Relationship Id="rId1" Type="http://schemas.openxmlformats.org/officeDocument/2006/relationships/slideLayout" Target="../slideLayouts/slideLayout16.xml"/><Relationship Id="rId6" Type="http://schemas.openxmlformats.org/officeDocument/2006/relationships/hyperlink" Target="#T_&#24322;&#24120;&#30028;&#38754;_4"/><Relationship Id="rId5" Type="http://schemas.openxmlformats.org/officeDocument/2006/relationships/hyperlink" Target="#T_&#24322;&#24120;&#30028;&#38754;_3"/><Relationship Id="rId4" Type="http://schemas.openxmlformats.org/officeDocument/2006/relationships/hyperlink" Target="#T_&#24322;&#24120;&#30028;&#38754;_2"/></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hyperlink" Target="#A_&#30331;&#38470;&#39029;&#38754;"/><Relationship Id="rId7"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6.xml"/><Relationship Id="rId6" Type="http://schemas.openxmlformats.org/officeDocument/2006/relationships/hyperlink" Target="#A_1_10E2"/><Relationship Id="rId5" Type="http://schemas.openxmlformats.org/officeDocument/2006/relationships/hyperlink" Target="#A_1_10E1"/><Relationship Id="rId4" Type="http://schemas.openxmlformats.org/officeDocument/2006/relationships/hyperlink" Target="#A_&#32593;&#39029;&#31649;&#29702;&#39318;&#39029;"/></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14455"/>
        </a:solidFill>
        <a:effectLst/>
      </p:bgPr>
    </p:bg>
    <p:spTree>
      <p:nvGrpSpPr>
        <p:cNvPr id="1" name=""/>
        <p:cNvGrpSpPr/>
        <p:nvPr/>
      </p:nvGrpSpPr>
      <p:grpSpPr>
        <a:xfrm>
          <a:off x="0" y="0"/>
          <a:ext cx="0" cy="0"/>
          <a:chOff x="0" y="0"/>
          <a:chExt cx="0" cy="0"/>
        </a:xfrm>
      </p:grpSpPr>
      <p:sp>
        <p:nvSpPr>
          <p:cNvPr id="4" name="等腰三角形 3"/>
          <p:cNvSpPr/>
          <p:nvPr/>
        </p:nvSpPr>
        <p:spPr>
          <a:xfrm flipV="1">
            <a:off x="706285" y="-6407"/>
            <a:ext cx="4536504" cy="3919364"/>
          </a:xfrm>
          <a:prstGeom prst="triangl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等腰三角形 18"/>
          <p:cNvSpPr/>
          <p:nvPr/>
        </p:nvSpPr>
        <p:spPr>
          <a:xfrm>
            <a:off x="2341668" y="3907971"/>
            <a:ext cx="1265739" cy="1245401"/>
          </a:xfrm>
          <a:prstGeom prst="triangl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3491064" y="3809704"/>
            <a:ext cx="5545024" cy="720967"/>
          </a:xfrm>
          <a:prstGeom prst="rect">
            <a:avLst/>
          </a:prstGeom>
        </p:spPr>
        <p:txBody>
          <a:bodyPr wrap="square" lIns="68580" tIns="34290" rIns="68580" bIns="34290" anchor="ctr">
            <a:spAutoFit/>
          </a:bodyPr>
          <a:lstStyle>
            <a:defPPr>
              <a:defRPr lang="zh-CN"/>
            </a:defPPr>
            <a:lvl1pPr>
              <a:lnSpc>
                <a:spcPct val="150000"/>
              </a:lnSpc>
              <a:defRPr sz="4000" b="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sz="1500" dirty="0">
                <a:solidFill>
                  <a:schemeClr val="bg1"/>
                </a:solidFill>
              </a:rPr>
              <a:t>指导教师：杨枨</a:t>
            </a:r>
            <a:r>
              <a:rPr lang="en-US" altLang="zh-CN" sz="1500" dirty="0">
                <a:solidFill>
                  <a:schemeClr val="bg1"/>
                </a:solidFill>
              </a:rPr>
              <a:t>    	</a:t>
            </a:r>
          </a:p>
          <a:p>
            <a:pPr algn="r"/>
            <a:r>
              <a:rPr lang="zh-CN" altLang="en-US" sz="1500" dirty="0">
                <a:solidFill>
                  <a:schemeClr val="bg1"/>
                </a:solidFill>
              </a:rPr>
              <a:t>小组成员：郦哲聪、刘乐威、王飞钢、周德阳、冯一鸣</a:t>
            </a:r>
          </a:p>
        </p:txBody>
      </p:sp>
      <p:sp>
        <p:nvSpPr>
          <p:cNvPr id="22" name="TextBox 21"/>
          <p:cNvSpPr txBox="1"/>
          <p:nvPr/>
        </p:nvSpPr>
        <p:spPr>
          <a:xfrm>
            <a:off x="3707904" y="2571750"/>
            <a:ext cx="5328184" cy="639470"/>
          </a:xfrm>
          <a:prstGeom prst="rect">
            <a:avLst/>
          </a:prstGeom>
        </p:spPr>
        <p:txBody>
          <a:bodyPr wrap="square" lIns="68580" tIns="34290" rIns="68580" bIns="34290" anchor="ctr">
            <a:spAutoFit/>
          </a:bodyPr>
          <a:lstStyle>
            <a:defPPr>
              <a:defRPr lang="zh-CN"/>
            </a:defPPr>
            <a:lvl1pPr>
              <a:lnSpc>
                <a:spcPct val="150000"/>
              </a:lnSpc>
              <a:defRPr sz="4000" b="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sz="2800" b="1" dirty="0">
                <a:solidFill>
                  <a:schemeClr val="bg1"/>
                </a:solidFill>
              </a:rPr>
              <a:t>软件需求规格说明（</a:t>
            </a:r>
            <a:r>
              <a:rPr lang="en-US" altLang="zh-CN" sz="2800" b="1" dirty="0">
                <a:solidFill>
                  <a:schemeClr val="bg1"/>
                </a:solidFill>
              </a:rPr>
              <a:t>SRS</a:t>
            </a:r>
            <a:r>
              <a:rPr lang="zh-CN" altLang="en-US" sz="2800" b="1" dirty="0">
                <a:solidFill>
                  <a:schemeClr val="bg1"/>
                </a:solidFill>
              </a:rPr>
              <a:t>）报告</a:t>
            </a:r>
          </a:p>
        </p:txBody>
      </p:sp>
      <p:sp>
        <p:nvSpPr>
          <p:cNvPr id="5" name="TextBox 4"/>
          <p:cNvSpPr txBox="1"/>
          <p:nvPr/>
        </p:nvSpPr>
        <p:spPr>
          <a:xfrm>
            <a:off x="1872009" y="853610"/>
            <a:ext cx="2232248" cy="1323439"/>
          </a:xfrm>
          <a:prstGeom prst="rect">
            <a:avLst/>
          </a:prstGeom>
          <a:noFill/>
        </p:spPr>
        <p:txBody>
          <a:bodyPr wrap="square" rtlCol="0">
            <a:spAutoFit/>
          </a:bodyPr>
          <a:lstStyle/>
          <a:p>
            <a:r>
              <a:rPr lang="en-US" altLang="zh-CN" sz="8000" b="1" dirty="0">
                <a:solidFill>
                  <a:schemeClr val="bg1"/>
                </a:solidFill>
                <a:latin typeface="Arial" panose="020B0604020202020204" pitchFamily="34" charset="0"/>
                <a:cs typeface="Arial" panose="020B0604020202020204" pitchFamily="34" charset="0"/>
              </a:rPr>
              <a:t>G04</a:t>
            </a:r>
            <a:endParaRPr lang="zh-CN" altLang="en-US" sz="8000" b="1" dirty="0">
              <a:solidFill>
                <a:schemeClr val="bg1"/>
              </a:solidFill>
              <a:latin typeface="Arial" panose="020B0604020202020204" pitchFamily="34" charset="0"/>
              <a:cs typeface="Arial" panose="020B0604020202020204" pitchFamily="34" charset="0"/>
            </a:endParaRPr>
          </a:p>
        </p:txBody>
      </p:sp>
      <p:pic>
        <p:nvPicPr>
          <p:cNvPr id="7" name="Armik-Red Roses.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835368" y="-1117426"/>
            <a:ext cx="609600" cy="609600"/>
          </a:xfrm>
          <a:prstGeom prst="rect">
            <a:avLst/>
          </a:prstGeom>
        </p:spPr>
      </p:pic>
      <p:sp>
        <p:nvSpPr>
          <p:cNvPr id="8" name="TextBox 21"/>
          <p:cNvSpPr txBox="1"/>
          <p:nvPr/>
        </p:nvSpPr>
        <p:spPr>
          <a:xfrm>
            <a:off x="6342083" y="3187003"/>
            <a:ext cx="5328184" cy="395108"/>
          </a:xfrm>
          <a:prstGeom prst="rect">
            <a:avLst/>
          </a:prstGeom>
        </p:spPr>
        <p:txBody>
          <a:bodyPr wrap="square" lIns="68580" tIns="34290" rIns="68580" bIns="34290" anchor="ctr">
            <a:spAutoFit/>
          </a:bodyPr>
          <a:lstStyle>
            <a:defPPr>
              <a:defRPr lang="zh-CN"/>
            </a:defPPr>
            <a:lvl1pPr>
              <a:lnSpc>
                <a:spcPct val="150000"/>
              </a:lnSpc>
              <a:defRPr sz="4000" b="0">
                <a:solidFill>
                  <a:schemeClr val="bg1">
                    <a:lumMod val="50000"/>
                  </a:schemeClr>
                </a:solidFill>
                <a:latin typeface="微软雅黑" panose="020B0503020204020204" pitchFamily="34" charset="-122"/>
                <a:ea typeface="微软雅黑" panose="020B0503020204020204" pitchFamily="34" charset="-122"/>
              </a:defRPr>
            </a:lvl1pPr>
          </a:lstStyle>
          <a:p>
            <a:r>
              <a:rPr lang="zh-CN" altLang="en-US" sz="1600" b="1" dirty="0">
                <a:solidFill>
                  <a:schemeClr val="bg1"/>
                </a:solidFill>
              </a:rPr>
              <a:t>基于项目的案例教学系统</a:t>
            </a: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250" fill="hold"/>
                                        <p:tgtEl>
                                          <p:spTgt spid="19"/>
                                        </p:tgtEl>
                                        <p:attrNameLst>
                                          <p:attrName>ppt_x</p:attrName>
                                        </p:attrNameLst>
                                      </p:cBhvr>
                                      <p:tavLst>
                                        <p:tav tm="0">
                                          <p:val>
                                            <p:strVal val="#ppt_x"/>
                                          </p:val>
                                        </p:tav>
                                        <p:tav tm="100000">
                                          <p:val>
                                            <p:strVal val="#ppt_x"/>
                                          </p:val>
                                        </p:tav>
                                      </p:tavLst>
                                    </p:anim>
                                    <p:anim calcmode="lin" valueType="num">
                                      <p:cBhvr additive="base">
                                        <p:cTn id="12" dur="250" fill="hold"/>
                                        <p:tgtEl>
                                          <p:spTgt spid="1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6" presetClass="emph" presetSubtype="0" fill="hold" grpId="1" nodeType="afterEffect">
                                  <p:stCondLst>
                                    <p:cond delay="0"/>
                                  </p:stCondLst>
                                  <p:childTnLst>
                                    <p:animEffect transition="out" filter="fade">
                                      <p:cBhvr>
                                        <p:cTn id="15" dur="500" tmFilter="0, 0; .2, .5; .8, .5; 1, 0"/>
                                        <p:tgtEl>
                                          <p:spTgt spid="19"/>
                                        </p:tgtEl>
                                      </p:cBhvr>
                                    </p:animEffect>
                                    <p:animScale>
                                      <p:cBhvr>
                                        <p:cTn id="16" dur="250" autoRev="1" fill="hold"/>
                                        <p:tgtEl>
                                          <p:spTgt spid="19"/>
                                        </p:tgtEl>
                                      </p:cBhvr>
                                      <p:by x="105000" y="105000"/>
                                    </p:animScale>
                                  </p:childTnLst>
                                </p:cTn>
                              </p:par>
                            </p:childTnLst>
                          </p:cTn>
                        </p:par>
                        <p:par>
                          <p:cTn id="17" fill="hold">
                            <p:stCondLst>
                              <p:cond delay="1500"/>
                            </p:stCondLst>
                            <p:childTnLst>
                              <p:par>
                                <p:cTn id="18" presetID="26" presetClass="emph" presetSubtype="0" fill="hold" grpId="2" nodeType="afterEffect">
                                  <p:stCondLst>
                                    <p:cond delay="0"/>
                                  </p:stCondLst>
                                  <p:childTnLst>
                                    <p:animEffect transition="out" filter="fade">
                                      <p:cBhvr>
                                        <p:cTn id="19" dur="500" tmFilter="0, 0; .2, .5; .8, .5; 1, 0"/>
                                        <p:tgtEl>
                                          <p:spTgt spid="19"/>
                                        </p:tgtEl>
                                      </p:cBhvr>
                                    </p:animEffect>
                                    <p:animScale>
                                      <p:cBhvr>
                                        <p:cTn id="20" dur="250" autoRev="1" fill="hold"/>
                                        <p:tgtEl>
                                          <p:spTgt spid="19"/>
                                        </p:tgtEl>
                                      </p:cBhvr>
                                      <p:by x="105000" y="105000"/>
                                    </p:animScale>
                                  </p:childTnLst>
                                </p:cTn>
                              </p:par>
                            </p:childTnLst>
                          </p:cTn>
                        </p:par>
                        <p:par>
                          <p:cTn id="21" fill="hold">
                            <p:stCondLst>
                              <p:cond delay="2000"/>
                            </p:stCondLst>
                            <p:childTnLst>
                              <p:par>
                                <p:cTn id="22" presetID="23" presetClass="entr" presetSubtype="36" fill="hold" grpId="0" nodeType="afterEffect">
                                  <p:stCondLst>
                                    <p:cond delay="0"/>
                                  </p:stCondLst>
                                  <p:iterate type="lt">
                                    <p:tmPct val="13000"/>
                                  </p:iterate>
                                  <p:childTnLst>
                                    <p:set>
                                      <p:cBhvr>
                                        <p:cTn id="23" dur="1" fill="hold">
                                          <p:stCondLst>
                                            <p:cond delay="0"/>
                                          </p:stCondLst>
                                        </p:cTn>
                                        <p:tgtEl>
                                          <p:spTgt spid="5"/>
                                        </p:tgtEl>
                                        <p:attrNameLst>
                                          <p:attrName>style.visibility</p:attrName>
                                        </p:attrNameLst>
                                      </p:cBhvr>
                                      <p:to>
                                        <p:strVal val="visible"/>
                                      </p:to>
                                    </p:set>
                                    <p:anim calcmode="lin" valueType="num">
                                      <p:cBhvr>
                                        <p:cTn id="24" dur="500" fill="hold"/>
                                        <p:tgtEl>
                                          <p:spTgt spid="5"/>
                                        </p:tgtEl>
                                        <p:attrNameLst>
                                          <p:attrName>ppt_w</p:attrName>
                                        </p:attrNameLst>
                                      </p:cBhvr>
                                      <p:tavLst>
                                        <p:tav tm="0">
                                          <p:val>
                                            <p:strVal val="(6*min(max(#ppt_w*#ppt_h,.3),1)-7.4)/-.7*#ppt_w"/>
                                          </p:val>
                                        </p:tav>
                                        <p:tav tm="100000">
                                          <p:val>
                                            <p:strVal val="#ppt_w"/>
                                          </p:val>
                                        </p:tav>
                                      </p:tavLst>
                                    </p:anim>
                                    <p:anim calcmode="lin" valueType="num">
                                      <p:cBhvr>
                                        <p:cTn id="25" dur="500" fill="hold"/>
                                        <p:tgtEl>
                                          <p:spTgt spid="5"/>
                                        </p:tgtEl>
                                        <p:attrNameLst>
                                          <p:attrName>ppt_h</p:attrName>
                                        </p:attrNameLst>
                                      </p:cBhvr>
                                      <p:tavLst>
                                        <p:tav tm="0">
                                          <p:val>
                                            <p:strVal val="(6*min(max(#ppt_w*#ppt_h,.3),1)-7.4)/-.7*#ppt_h"/>
                                          </p:val>
                                        </p:tav>
                                        <p:tav tm="100000">
                                          <p:val>
                                            <p:strVal val="#ppt_h"/>
                                          </p:val>
                                        </p:tav>
                                      </p:tavLst>
                                    </p:anim>
                                    <p:anim calcmode="lin" valueType="num">
                                      <p:cBhvr>
                                        <p:cTn id="26" dur="500" fill="hold"/>
                                        <p:tgtEl>
                                          <p:spTgt spid="5"/>
                                        </p:tgtEl>
                                        <p:attrNameLst>
                                          <p:attrName>ppt_x</p:attrName>
                                        </p:attrNameLst>
                                      </p:cBhvr>
                                      <p:tavLst>
                                        <p:tav tm="0">
                                          <p:val>
                                            <p:fltVal val="0.5"/>
                                          </p:val>
                                        </p:tav>
                                        <p:tav tm="100000">
                                          <p:val>
                                            <p:strVal val="#ppt_x"/>
                                          </p:val>
                                        </p:tav>
                                      </p:tavLst>
                                    </p:anim>
                                    <p:anim calcmode="lin" valueType="num">
                                      <p:cBhvr>
                                        <p:cTn id="27" dur="500" fill="hold"/>
                                        <p:tgtEl>
                                          <p:spTgt spid="5"/>
                                        </p:tgtEl>
                                        <p:attrNameLst>
                                          <p:attrName>ppt_y</p:attrName>
                                        </p:attrNameLst>
                                      </p:cBhvr>
                                      <p:tavLst>
                                        <p:tav tm="0">
                                          <p:val>
                                            <p:strVal val="1+(6*min(max(#ppt_w*#ppt_h,.3),1)-7.4)/-.7*#ppt_h/2"/>
                                          </p:val>
                                        </p:tav>
                                        <p:tav tm="100000">
                                          <p:val>
                                            <p:strVal val="#ppt_y"/>
                                          </p:val>
                                        </p:tav>
                                      </p:tavLst>
                                    </p:anim>
                                  </p:childTnLst>
                                </p:cTn>
                              </p:par>
                            </p:childTnLst>
                          </p:cTn>
                        </p:par>
                        <p:par>
                          <p:cTn id="28" fill="hold">
                            <p:stCondLst>
                              <p:cond delay="2380"/>
                            </p:stCondLst>
                            <p:childTnLst>
                              <p:par>
                                <p:cTn id="29" presetID="17" presetClass="entr" presetSubtype="1" fill="hold" grpId="0" nodeType="afterEffect">
                                  <p:stCondLst>
                                    <p:cond delay="0"/>
                                  </p:stCondLst>
                                  <p:iterate type="lt">
                                    <p:tmPct val="40000"/>
                                  </p:iterate>
                                  <p:childTnLst>
                                    <p:set>
                                      <p:cBhvr>
                                        <p:cTn id="30" dur="1" fill="hold">
                                          <p:stCondLst>
                                            <p:cond delay="0"/>
                                          </p:stCondLst>
                                        </p:cTn>
                                        <p:tgtEl>
                                          <p:spTgt spid="22"/>
                                        </p:tgtEl>
                                        <p:attrNameLst>
                                          <p:attrName>style.visibility</p:attrName>
                                        </p:attrNameLst>
                                      </p:cBhvr>
                                      <p:to>
                                        <p:strVal val="visible"/>
                                      </p:to>
                                    </p:set>
                                    <p:anim calcmode="lin" valueType="num">
                                      <p:cBhvr>
                                        <p:cTn id="31" dur="250" fill="hold"/>
                                        <p:tgtEl>
                                          <p:spTgt spid="22"/>
                                        </p:tgtEl>
                                        <p:attrNameLst>
                                          <p:attrName>ppt_x</p:attrName>
                                        </p:attrNameLst>
                                      </p:cBhvr>
                                      <p:tavLst>
                                        <p:tav tm="0">
                                          <p:val>
                                            <p:strVal val="#ppt_x"/>
                                          </p:val>
                                        </p:tav>
                                        <p:tav tm="100000">
                                          <p:val>
                                            <p:strVal val="#ppt_x"/>
                                          </p:val>
                                        </p:tav>
                                      </p:tavLst>
                                    </p:anim>
                                    <p:anim calcmode="lin" valueType="num">
                                      <p:cBhvr>
                                        <p:cTn id="32" dur="250" fill="hold"/>
                                        <p:tgtEl>
                                          <p:spTgt spid="22"/>
                                        </p:tgtEl>
                                        <p:attrNameLst>
                                          <p:attrName>ppt_y</p:attrName>
                                        </p:attrNameLst>
                                      </p:cBhvr>
                                      <p:tavLst>
                                        <p:tav tm="0">
                                          <p:val>
                                            <p:strVal val="#ppt_y-#ppt_h/2"/>
                                          </p:val>
                                        </p:tav>
                                        <p:tav tm="100000">
                                          <p:val>
                                            <p:strVal val="#ppt_y"/>
                                          </p:val>
                                        </p:tav>
                                      </p:tavLst>
                                    </p:anim>
                                    <p:anim calcmode="lin" valueType="num">
                                      <p:cBhvr>
                                        <p:cTn id="33" dur="250" fill="hold"/>
                                        <p:tgtEl>
                                          <p:spTgt spid="22"/>
                                        </p:tgtEl>
                                        <p:attrNameLst>
                                          <p:attrName>ppt_w</p:attrName>
                                        </p:attrNameLst>
                                      </p:cBhvr>
                                      <p:tavLst>
                                        <p:tav tm="0">
                                          <p:val>
                                            <p:strVal val="#ppt_w"/>
                                          </p:val>
                                        </p:tav>
                                        <p:tav tm="100000">
                                          <p:val>
                                            <p:strVal val="#ppt_w"/>
                                          </p:val>
                                        </p:tav>
                                      </p:tavLst>
                                    </p:anim>
                                    <p:anim calcmode="lin" valueType="num">
                                      <p:cBhvr>
                                        <p:cTn id="34" dur="250" fill="hold"/>
                                        <p:tgtEl>
                                          <p:spTgt spid="22"/>
                                        </p:tgtEl>
                                        <p:attrNameLst>
                                          <p:attrName>ppt_h</p:attrName>
                                        </p:attrNameLst>
                                      </p:cBhvr>
                                      <p:tavLst>
                                        <p:tav tm="0">
                                          <p:val>
                                            <p:fltVal val="0"/>
                                          </p:val>
                                        </p:tav>
                                        <p:tav tm="100000">
                                          <p:val>
                                            <p:strVal val="#ppt_h"/>
                                          </p:val>
                                        </p:tav>
                                      </p:tavLst>
                                    </p:anim>
                                  </p:childTnLst>
                                </p:cTn>
                              </p:par>
                              <p:par>
                                <p:cTn id="35" presetID="17" presetClass="entr" presetSubtype="1" fill="hold" grpId="0" nodeType="withEffect">
                                  <p:stCondLst>
                                    <p:cond delay="0"/>
                                  </p:stCondLst>
                                  <p:iterate type="lt">
                                    <p:tmPct val="40000"/>
                                  </p:iterate>
                                  <p:childTnLst>
                                    <p:set>
                                      <p:cBhvr>
                                        <p:cTn id="36" dur="1" fill="hold">
                                          <p:stCondLst>
                                            <p:cond delay="0"/>
                                          </p:stCondLst>
                                        </p:cTn>
                                        <p:tgtEl>
                                          <p:spTgt spid="8"/>
                                        </p:tgtEl>
                                        <p:attrNameLst>
                                          <p:attrName>style.visibility</p:attrName>
                                        </p:attrNameLst>
                                      </p:cBhvr>
                                      <p:to>
                                        <p:strVal val="visible"/>
                                      </p:to>
                                    </p:set>
                                    <p:anim calcmode="lin" valueType="num">
                                      <p:cBhvr>
                                        <p:cTn id="37" dur="250" fill="hold"/>
                                        <p:tgtEl>
                                          <p:spTgt spid="8"/>
                                        </p:tgtEl>
                                        <p:attrNameLst>
                                          <p:attrName>ppt_x</p:attrName>
                                        </p:attrNameLst>
                                      </p:cBhvr>
                                      <p:tavLst>
                                        <p:tav tm="0">
                                          <p:val>
                                            <p:strVal val="#ppt_x"/>
                                          </p:val>
                                        </p:tav>
                                        <p:tav tm="100000">
                                          <p:val>
                                            <p:strVal val="#ppt_x"/>
                                          </p:val>
                                        </p:tav>
                                      </p:tavLst>
                                    </p:anim>
                                    <p:anim calcmode="lin" valueType="num">
                                      <p:cBhvr>
                                        <p:cTn id="38" dur="250" fill="hold"/>
                                        <p:tgtEl>
                                          <p:spTgt spid="8"/>
                                        </p:tgtEl>
                                        <p:attrNameLst>
                                          <p:attrName>ppt_y</p:attrName>
                                        </p:attrNameLst>
                                      </p:cBhvr>
                                      <p:tavLst>
                                        <p:tav tm="0">
                                          <p:val>
                                            <p:strVal val="#ppt_y-#ppt_h/2"/>
                                          </p:val>
                                        </p:tav>
                                        <p:tav tm="100000">
                                          <p:val>
                                            <p:strVal val="#ppt_y"/>
                                          </p:val>
                                        </p:tav>
                                      </p:tavLst>
                                    </p:anim>
                                    <p:anim calcmode="lin" valueType="num">
                                      <p:cBhvr>
                                        <p:cTn id="39" dur="250" fill="hold"/>
                                        <p:tgtEl>
                                          <p:spTgt spid="8"/>
                                        </p:tgtEl>
                                        <p:attrNameLst>
                                          <p:attrName>ppt_w</p:attrName>
                                        </p:attrNameLst>
                                      </p:cBhvr>
                                      <p:tavLst>
                                        <p:tav tm="0">
                                          <p:val>
                                            <p:strVal val="#ppt_w"/>
                                          </p:val>
                                        </p:tav>
                                        <p:tav tm="100000">
                                          <p:val>
                                            <p:strVal val="#ppt_w"/>
                                          </p:val>
                                        </p:tav>
                                      </p:tavLst>
                                    </p:anim>
                                    <p:anim calcmode="lin" valueType="num">
                                      <p:cBhvr>
                                        <p:cTn id="40" dur="250" fill="hold"/>
                                        <p:tgtEl>
                                          <p:spTgt spid="8"/>
                                        </p:tgtEl>
                                        <p:attrNameLst>
                                          <p:attrName>ppt_h</p:attrName>
                                        </p:attrNameLst>
                                      </p:cBhvr>
                                      <p:tavLst>
                                        <p:tav tm="0">
                                          <p:val>
                                            <p:fltVal val="0"/>
                                          </p:val>
                                        </p:tav>
                                        <p:tav tm="100000">
                                          <p:val>
                                            <p:strVal val="#ppt_h"/>
                                          </p:val>
                                        </p:tav>
                                      </p:tavLst>
                                    </p:anim>
                                  </p:childTnLst>
                                </p:cTn>
                              </p:par>
                            </p:childTnLst>
                          </p:cTn>
                        </p:par>
                        <p:par>
                          <p:cTn id="41" fill="hold">
                            <p:stCondLst>
                              <p:cond delay="4029"/>
                            </p:stCondLst>
                            <p:childTnLst>
                              <p:par>
                                <p:cTn id="42" presetID="22" presetClass="entr" presetSubtype="8" fill="hold" grpId="0" nodeType="after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wipe(left)">
                                      <p:cBhvr>
                                        <p:cTn id="4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55">
                <p:cTn id="45" repeatCount="indefinite" fill="hold" display="0">
                  <p:stCondLst>
                    <p:cond delay="indefinite"/>
                  </p:stCondLst>
                  <p:endCondLst>
                    <p:cond evt="onStopAudio" delay="0">
                      <p:tgtEl>
                        <p:sldTgt/>
                      </p:tgtEl>
                    </p:cond>
                  </p:endCondLst>
                </p:cTn>
                <p:tgtEl>
                  <p:spTgt spid="7"/>
                </p:tgtEl>
              </p:cMediaNode>
            </p:audio>
          </p:childTnLst>
        </p:cTn>
      </p:par>
    </p:tnLst>
    <p:bldLst>
      <p:bldP spid="4" grpId="0" animBg="1"/>
      <p:bldP spid="19" grpId="0" animBg="1"/>
      <p:bldP spid="19" grpId="1" animBg="1"/>
      <p:bldP spid="19" grpId="2" animBg="1"/>
      <p:bldP spid="20" grpId="0"/>
      <p:bldP spid="22" grpId="0"/>
      <p:bldP spid="5"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08"/>
          <p:cNvSpPr txBox="1">
            <a:spLocks noChangeArrowheads="1"/>
          </p:cNvSpPr>
          <p:nvPr/>
        </p:nvSpPr>
        <p:spPr bwMode="auto">
          <a:xfrm>
            <a:off x="539552" y="267494"/>
            <a:ext cx="196399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1.4 </a:t>
            </a:r>
            <a:r>
              <a:rPr lang="zh-CN" altLang="en-US" dirty="0">
                <a:solidFill>
                  <a:prstClr val="black"/>
                </a:solidFill>
                <a:latin typeface="微软雅黑" panose="020B0503020204020204" pitchFamily="34" charset="-122"/>
                <a:ea typeface="微软雅黑" panose="020B0503020204020204" pitchFamily="34" charset="-122"/>
              </a:rPr>
              <a:t>用户代表邀请</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07544" y="245001"/>
            <a:ext cx="360000" cy="360000"/>
            <a:chOff x="1965186" y="1419622"/>
            <a:chExt cx="302558" cy="314067"/>
          </a:xfrm>
        </p:grpSpPr>
        <p:sp>
          <p:nvSpPr>
            <p:cNvPr id="16" name="矩形 15"/>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nvPicPr>
        <p:blipFill>
          <a:blip r:embed="rId3"/>
          <a:stretch>
            <a:fillRect/>
          </a:stretch>
        </p:blipFill>
        <p:spPr>
          <a:xfrm>
            <a:off x="936218" y="1059582"/>
            <a:ext cx="3134665" cy="3428031"/>
          </a:xfrm>
          <a:prstGeom prst="rect">
            <a:avLst/>
          </a:prstGeom>
        </p:spPr>
      </p:pic>
      <p:pic>
        <p:nvPicPr>
          <p:cNvPr id="4" name="图片 3"/>
          <p:cNvPicPr>
            <a:picLocks noChangeAspect="1"/>
          </p:cNvPicPr>
          <p:nvPr/>
        </p:nvPicPr>
        <p:blipFill>
          <a:blip r:embed="rId4"/>
          <a:stretch>
            <a:fillRect/>
          </a:stretch>
        </p:blipFill>
        <p:spPr>
          <a:xfrm>
            <a:off x="4095617" y="1390841"/>
            <a:ext cx="4824753" cy="276551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08"/>
          <p:cNvSpPr txBox="1">
            <a:spLocks noChangeArrowheads="1"/>
          </p:cNvSpPr>
          <p:nvPr/>
        </p:nvSpPr>
        <p:spPr bwMode="auto">
          <a:xfrm>
            <a:off x="539552" y="267494"/>
            <a:ext cx="196399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1.5 </a:t>
            </a:r>
            <a:r>
              <a:rPr lang="zh-CN" altLang="en-US" dirty="0">
                <a:solidFill>
                  <a:prstClr val="black"/>
                </a:solidFill>
                <a:latin typeface="微软雅黑" panose="020B0503020204020204" pitchFamily="34" charset="-122"/>
                <a:ea typeface="微软雅黑" panose="020B0503020204020204" pitchFamily="34" charset="-122"/>
              </a:rPr>
              <a:t>用户需求确认</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107544" y="245001"/>
            <a:ext cx="360000" cy="360000"/>
            <a:chOff x="1965186" y="1419622"/>
            <a:chExt cx="302558" cy="314067"/>
          </a:xfrm>
        </p:grpSpPr>
        <p:sp>
          <p:nvSpPr>
            <p:cNvPr id="19" name="矩形 18"/>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nvPicPr>
        <p:blipFill>
          <a:blip r:embed="rId3"/>
          <a:stretch>
            <a:fillRect/>
          </a:stretch>
        </p:blipFill>
        <p:spPr>
          <a:xfrm>
            <a:off x="1082675" y="636905"/>
            <a:ext cx="7184390" cy="42862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350" fill="hold"/>
                                        <p:tgtEl>
                                          <p:spTgt spid="18"/>
                                        </p:tgtEl>
                                        <p:attrNameLst>
                                          <p:attrName>ppt_w</p:attrName>
                                        </p:attrNameLst>
                                      </p:cBhvr>
                                      <p:tavLst>
                                        <p:tav tm="0">
                                          <p:val>
                                            <p:fltVal val="0"/>
                                          </p:val>
                                        </p:tav>
                                        <p:tav tm="100000">
                                          <p:val>
                                            <p:strVal val="#ppt_w"/>
                                          </p:val>
                                        </p:tav>
                                      </p:tavLst>
                                    </p:anim>
                                    <p:anim calcmode="lin" valueType="num">
                                      <p:cBhvr>
                                        <p:cTn id="8" dur="350" fill="hold"/>
                                        <p:tgtEl>
                                          <p:spTgt spid="18"/>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3"/>
                                        </p:tgtEl>
                                        <p:attrNameLst>
                                          <p:attrName>style.visibility</p:attrName>
                                        </p:attrNameLst>
                                      </p:cBhvr>
                                      <p:to>
                                        <p:strVal val="visible"/>
                                      </p:to>
                                    </p:set>
                                    <p:anim calcmode="lin" valueType="num">
                                      <p:cBhvr>
                                        <p:cTn id="12" dur="4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13"/>
                                        </p:tgtEl>
                                        <p:attrNameLst>
                                          <p:attrName>ppt_y</p:attrName>
                                        </p:attrNameLst>
                                      </p:cBhvr>
                                      <p:tavLst>
                                        <p:tav tm="0">
                                          <p:val>
                                            <p:strVal val="#ppt_y"/>
                                          </p:val>
                                        </p:tav>
                                        <p:tav tm="100000">
                                          <p:val>
                                            <p:strVal val="#ppt_y"/>
                                          </p:val>
                                        </p:tav>
                                      </p:tavLst>
                                    </p:anim>
                                    <p:anim calcmode="lin" valueType="num">
                                      <p:cBhvr>
                                        <p:cTn id="14" dur="4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2412279" y="0"/>
            <a:ext cx="4680001" cy="5143500"/>
          </a:xfrm>
          <a:prstGeom prst="rect">
            <a:avLst/>
          </a:prstGeom>
        </p:spPr>
      </p:pic>
      <p:sp>
        <p:nvSpPr>
          <p:cNvPr id="14" name="TextBox 108"/>
          <p:cNvSpPr txBox="1">
            <a:spLocks noChangeArrowheads="1"/>
          </p:cNvSpPr>
          <p:nvPr/>
        </p:nvSpPr>
        <p:spPr bwMode="auto">
          <a:xfrm>
            <a:off x="539552" y="267494"/>
            <a:ext cx="146578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1.6 JAD</a:t>
            </a:r>
            <a:r>
              <a:rPr lang="zh-CN" altLang="en-US" dirty="0">
                <a:solidFill>
                  <a:prstClr val="black"/>
                </a:solidFill>
                <a:latin typeface="微软雅黑" panose="020B0503020204020204" pitchFamily="34" charset="-122"/>
                <a:ea typeface="微软雅黑" panose="020B0503020204020204" pitchFamily="34" charset="-122"/>
              </a:rPr>
              <a:t>会议</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07544" y="245001"/>
            <a:ext cx="360000" cy="360000"/>
            <a:chOff x="1965186" y="1419622"/>
            <a:chExt cx="302558" cy="314067"/>
          </a:xfrm>
        </p:grpSpPr>
        <p:sp>
          <p:nvSpPr>
            <p:cNvPr id="16" name="矩形 15"/>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椭圆 3"/>
          <p:cNvSpPr/>
          <p:nvPr/>
        </p:nvSpPr>
        <p:spPr>
          <a:xfrm>
            <a:off x="2555776" y="3479699"/>
            <a:ext cx="2304256" cy="36004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412279" y="4077688"/>
            <a:ext cx="3204356" cy="36004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267744" y="4437728"/>
            <a:ext cx="3204356" cy="22225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3"/>
                                        </p:tgtEl>
                                      </p:cBhvr>
                                    </p:animEffect>
                                    <p:set>
                                      <p:cBhvr>
                                        <p:cTn id="27" dur="1" fill="hold">
                                          <p:stCondLst>
                                            <p:cond delay="499"/>
                                          </p:stCondLst>
                                        </p:cTn>
                                        <p:tgtEl>
                                          <p:spTgt spid="3"/>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9" grpId="0" animBg="1"/>
      <p:bldP spid="9" grpId="1" animBg="1"/>
      <p:bldP spid="10" grpId="0" animBg="1"/>
      <p:bldP spid="10"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08"/>
          <p:cNvSpPr txBox="1">
            <a:spLocks noChangeArrowheads="1"/>
          </p:cNvSpPr>
          <p:nvPr/>
        </p:nvSpPr>
        <p:spPr bwMode="auto">
          <a:xfrm>
            <a:off x="539552" y="267494"/>
            <a:ext cx="146578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1.6 JAD</a:t>
            </a:r>
            <a:r>
              <a:rPr lang="zh-CN" altLang="en-US" dirty="0">
                <a:solidFill>
                  <a:prstClr val="black"/>
                </a:solidFill>
                <a:latin typeface="微软雅黑" panose="020B0503020204020204" pitchFamily="34" charset="-122"/>
                <a:ea typeface="微软雅黑" panose="020B0503020204020204" pitchFamily="34" charset="-122"/>
              </a:rPr>
              <a:t>会议</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07544" y="245001"/>
            <a:ext cx="360000" cy="360000"/>
            <a:chOff x="1965186" y="1419622"/>
            <a:chExt cx="302558" cy="314067"/>
          </a:xfrm>
        </p:grpSpPr>
        <p:sp>
          <p:nvSpPr>
            <p:cNvPr id="16" name="矩形 15"/>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nvPicPr>
        <p:blipFill>
          <a:blip r:embed="rId3"/>
          <a:stretch>
            <a:fillRect/>
          </a:stretch>
        </p:blipFill>
        <p:spPr>
          <a:xfrm>
            <a:off x="1547664" y="647467"/>
            <a:ext cx="6287045" cy="42523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350498"/>
            <a:ext cx="3228536"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1663625"/>
            <a:ext cx="1677382" cy="53091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第二部分</a:t>
            </a:r>
          </a:p>
        </p:txBody>
      </p:sp>
      <p:sp>
        <p:nvSpPr>
          <p:cNvPr id="4" name="TextBox 4"/>
          <p:cNvSpPr txBox="1"/>
          <p:nvPr/>
        </p:nvSpPr>
        <p:spPr>
          <a:xfrm>
            <a:off x="4932040" y="1504217"/>
            <a:ext cx="2600712" cy="880562"/>
          </a:xfrm>
          <a:prstGeom prst="rect">
            <a:avLst/>
          </a:prstGeom>
          <a:noFill/>
        </p:spPr>
        <p:txBody>
          <a:bodyPr wrap="none" lIns="68580" tIns="34290" rIns="68580" bIns="34290" rtlCol="0">
            <a:spAutoFit/>
          </a:bodyPr>
          <a:lstStyle/>
          <a:p>
            <a:pPr fontAlgn="base">
              <a:lnSpc>
                <a:spcPct val="120000"/>
              </a:lnSpc>
            </a:pPr>
            <a:r>
              <a:rPr lang="zh-CN" altLang="en-US" sz="4800" b="1" dirty="0">
                <a:solidFill>
                  <a:schemeClr val="tx1">
                    <a:lumMod val="75000"/>
                    <a:lumOff val="25000"/>
                  </a:schemeClr>
                </a:solidFill>
                <a:latin typeface="微软雅黑" panose="020B0503020204020204" pitchFamily="34" charset="-122"/>
                <a:ea typeface="微软雅黑" panose="020B0503020204020204" pitchFamily="34" charset="-122"/>
              </a:rPr>
              <a:t>用例文档</a:t>
            </a:r>
          </a:p>
        </p:txBody>
      </p:sp>
      <p:sp>
        <p:nvSpPr>
          <p:cNvPr id="10" name="矩形 9"/>
          <p:cNvSpPr/>
          <p:nvPr/>
        </p:nvSpPr>
        <p:spPr>
          <a:xfrm>
            <a:off x="3825914" y="3281290"/>
            <a:ext cx="5319000" cy="200465"/>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350498"/>
            <a:ext cx="305972"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1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extBox 104"/>
          <p:cNvSpPr txBox="1"/>
          <p:nvPr/>
        </p:nvSpPr>
        <p:spPr>
          <a:xfrm>
            <a:off x="6084168" y="1275606"/>
            <a:ext cx="2917064" cy="315471"/>
          </a:xfrm>
          <a:prstGeom prst="rect">
            <a:avLst/>
          </a:prstGeom>
          <a:noFill/>
        </p:spPr>
        <p:txBody>
          <a:bodyPr wrap="square" lIns="68580" tIns="34290" rIns="68580" bIns="34290" rtlCol="0">
            <a:spAutoFit/>
          </a:bodyPr>
          <a:lstStyle/>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用例图</a:t>
            </a:r>
          </a:p>
        </p:txBody>
      </p:sp>
      <p:sp>
        <p:nvSpPr>
          <p:cNvPr id="106" name="TextBox 105"/>
          <p:cNvSpPr txBox="1"/>
          <p:nvPr/>
        </p:nvSpPr>
        <p:spPr>
          <a:xfrm>
            <a:off x="6084168" y="1760466"/>
            <a:ext cx="2664296" cy="1162241"/>
          </a:xfrm>
          <a:prstGeom prst="rect">
            <a:avLst/>
          </a:prstGeom>
          <a:noFill/>
        </p:spPr>
        <p:txBody>
          <a:bodyPr wrap="square" lIns="68580" tIns="34290" rIns="68580" bIns="34290" rtlCol="0">
            <a:spAutoFit/>
          </a:bodyPr>
          <a:lstStyle/>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用例图分为按照四个用户群分类，</a:t>
            </a:r>
            <a:endPar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每一个用户群都有一张顶层用例图和对应的一些功能模块的用例图。</a:t>
            </a:r>
          </a:p>
        </p:txBody>
      </p:sp>
      <p:sp>
        <p:nvSpPr>
          <p:cNvPr id="46" name="TextBox 108"/>
          <p:cNvSpPr txBox="1">
            <a:spLocks noChangeArrowheads="1"/>
          </p:cNvSpPr>
          <p:nvPr/>
        </p:nvSpPr>
        <p:spPr bwMode="auto">
          <a:xfrm>
            <a:off x="539552" y="267494"/>
            <a:ext cx="22060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2.1 </a:t>
            </a:r>
            <a:r>
              <a:rPr lang="zh-CN" altLang="zh-CN" b="1" dirty="0"/>
              <a:t>用例图</a:t>
            </a:r>
            <a:r>
              <a:rPr lang="zh-CN" altLang="en-US" b="1" dirty="0"/>
              <a:t>部分展示</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0" name="图片 49" descr="611305238759394475"/>
          <p:cNvPicPr/>
          <p:nvPr/>
        </p:nvPicPr>
        <p:blipFill>
          <a:blip r:embed="rId3"/>
          <a:stretch>
            <a:fillRect/>
          </a:stretch>
        </p:blipFill>
        <p:spPr>
          <a:xfrm>
            <a:off x="253370" y="987574"/>
            <a:ext cx="5273675" cy="2987040"/>
          </a:xfrm>
          <a:prstGeom prst="rect">
            <a:avLst/>
          </a:prstGeom>
        </p:spPr>
      </p:pic>
      <p:sp>
        <p:nvSpPr>
          <p:cNvPr id="51" name="TextBox 104"/>
          <p:cNvSpPr txBox="1"/>
          <p:nvPr/>
        </p:nvSpPr>
        <p:spPr>
          <a:xfrm>
            <a:off x="1654936" y="4443958"/>
            <a:ext cx="2917064" cy="315471"/>
          </a:xfrm>
          <a:prstGeom prst="rect">
            <a:avLst/>
          </a:prstGeom>
          <a:noFill/>
        </p:spPr>
        <p:txBody>
          <a:bodyPr wrap="square" lIns="68580" tIns="34290" rIns="68580" bIns="34290" rtlCol="0">
            <a:spAutoFit/>
          </a:bodyPr>
          <a:lstStyle/>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教师用户顶层用例图</a:t>
            </a:r>
          </a:p>
        </p:txBody>
      </p:sp>
      <p:sp>
        <p:nvSpPr>
          <p:cNvPr id="10" name="TextBox 105"/>
          <p:cNvSpPr txBox="1"/>
          <p:nvPr/>
        </p:nvSpPr>
        <p:spPr>
          <a:xfrm>
            <a:off x="6084168" y="2922707"/>
            <a:ext cx="2664296" cy="322011"/>
          </a:xfrm>
          <a:prstGeom prst="rect">
            <a:avLst/>
          </a:prstGeom>
          <a:noFill/>
        </p:spPr>
        <p:txBody>
          <a:bodyPr wrap="square" lIns="68580" tIns="34290" rIns="68580" bIns="34290" rtlCol="0">
            <a:spAutoFit/>
          </a:bodyPr>
          <a:lstStyle/>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共</a:t>
            </a: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134</a:t>
            </a: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个用例</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childTnLst>
                          </p:cTn>
                        </p:par>
                        <p:par>
                          <p:cTn id="17" fill="hold">
                            <p:stCondLst>
                              <p:cond delay="800"/>
                            </p:stCondLst>
                            <p:childTnLst>
                              <p:par>
                                <p:cTn id="18" presetID="47" presetClass="entr" presetSubtype="0" fill="hold" grpId="0" nodeType="afterEffect">
                                  <p:stCondLst>
                                    <p:cond delay="0"/>
                                  </p:stCondLst>
                                  <p:childTnLst>
                                    <p:set>
                                      <p:cBhvr>
                                        <p:cTn id="19" dur="1" fill="hold">
                                          <p:stCondLst>
                                            <p:cond delay="0"/>
                                          </p:stCondLst>
                                        </p:cTn>
                                        <p:tgtEl>
                                          <p:spTgt spid="105"/>
                                        </p:tgtEl>
                                        <p:attrNameLst>
                                          <p:attrName>style.visibility</p:attrName>
                                        </p:attrNameLst>
                                      </p:cBhvr>
                                      <p:to>
                                        <p:strVal val="visible"/>
                                      </p:to>
                                    </p:set>
                                    <p:animEffect transition="in" filter="fade">
                                      <p:cBhvr>
                                        <p:cTn id="20" dur="1000"/>
                                        <p:tgtEl>
                                          <p:spTgt spid="105"/>
                                        </p:tgtEl>
                                      </p:cBhvr>
                                    </p:animEffect>
                                    <p:anim calcmode="lin" valueType="num">
                                      <p:cBhvr>
                                        <p:cTn id="21" dur="1000" fill="hold"/>
                                        <p:tgtEl>
                                          <p:spTgt spid="105"/>
                                        </p:tgtEl>
                                        <p:attrNameLst>
                                          <p:attrName>ppt_x</p:attrName>
                                        </p:attrNameLst>
                                      </p:cBhvr>
                                      <p:tavLst>
                                        <p:tav tm="0">
                                          <p:val>
                                            <p:strVal val="#ppt_x"/>
                                          </p:val>
                                        </p:tav>
                                        <p:tav tm="100000">
                                          <p:val>
                                            <p:strVal val="#ppt_x"/>
                                          </p:val>
                                        </p:tav>
                                      </p:tavLst>
                                    </p:anim>
                                    <p:anim calcmode="lin" valueType="num">
                                      <p:cBhvr>
                                        <p:cTn id="22" dur="1000" fill="hold"/>
                                        <p:tgtEl>
                                          <p:spTgt spid="105"/>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106"/>
                                        </p:tgtEl>
                                        <p:attrNameLst>
                                          <p:attrName>style.visibility</p:attrName>
                                        </p:attrNameLst>
                                      </p:cBhvr>
                                      <p:to>
                                        <p:strVal val="visible"/>
                                      </p:to>
                                    </p:set>
                                    <p:animEffect transition="in" filter="fade">
                                      <p:cBhvr>
                                        <p:cTn id="25" dur="1000"/>
                                        <p:tgtEl>
                                          <p:spTgt spid="106"/>
                                        </p:tgtEl>
                                      </p:cBhvr>
                                    </p:animEffect>
                                    <p:anim calcmode="lin" valueType="num">
                                      <p:cBhvr>
                                        <p:cTn id="26" dur="1000" fill="hold"/>
                                        <p:tgtEl>
                                          <p:spTgt spid="106"/>
                                        </p:tgtEl>
                                        <p:attrNameLst>
                                          <p:attrName>ppt_x</p:attrName>
                                        </p:attrNameLst>
                                      </p:cBhvr>
                                      <p:tavLst>
                                        <p:tav tm="0">
                                          <p:val>
                                            <p:strVal val="#ppt_x"/>
                                          </p:val>
                                        </p:tav>
                                        <p:tav tm="100000">
                                          <p:val>
                                            <p:strVal val="#ppt_x"/>
                                          </p:val>
                                        </p:tav>
                                      </p:tavLst>
                                    </p:anim>
                                    <p:anim calcmode="lin" valueType="num">
                                      <p:cBhvr>
                                        <p:cTn id="27" dur="1000" fill="hold"/>
                                        <p:tgtEl>
                                          <p:spTgt spid="106"/>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fade">
                                      <p:cBhvr>
                                        <p:cTn id="30" dur="1000"/>
                                        <p:tgtEl>
                                          <p:spTgt spid="51"/>
                                        </p:tgtEl>
                                      </p:cBhvr>
                                    </p:animEffect>
                                    <p:anim calcmode="lin" valueType="num">
                                      <p:cBhvr>
                                        <p:cTn id="31" dur="1000" fill="hold"/>
                                        <p:tgtEl>
                                          <p:spTgt spid="51"/>
                                        </p:tgtEl>
                                        <p:attrNameLst>
                                          <p:attrName>ppt_x</p:attrName>
                                        </p:attrNameLst>
                                      </p:cBhvr>
                                      <p:tavLst>
                                        <p:tav tm="0">
                                          <p:val>
                                            <p:strVal val="#ppt_x"/>
                                          </p:val>
                                        </p:tav>
                                        <p:tav tm="100000">
                                          <p:val>
                                            <p:strVal val="#ppt_x"/>
                                          </p:val>
                                        </p:tav>
                                      </p:tavLst>
                                    </p:anim>
                                    <p:anim calcmode="lin" valueType="num">
                                      <p:cBhvr>
                                        <p:cTn id="32" dur="1000" fill="hold"/>
                                        <p:tgtEl>
                                          <p:spTgt spid="51"/>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fade">
                                      <p:cBhvr>
                                        <p:cTn id="35" dur="1000"/>
                                        <p:tgtEl>
                                          <p:spTgt spid="50"/>
                                        </p:tgtEl>
                                      </p:cBhvr>
                                    </p:animEffect>
                                    <p:anim calcmode="lin" valueType="num">
                                      <p:cBhvr>
                                        <p:cTn id="36" dur="1000" fill="hold"/>
                                        <p:tgtEl>
                                          <p:spTgt spid="50"/>
                                        </p:tgtEl>
                                        <p:attrNameLst>
                                          <p:attrName>ppt_x</p:attrName>
                                        </p:attrNameLst>
                                      </p:cBhvr>
                                      <p:tavLst>
                                        <p:tav tm="0">
                                          <p:val>
                                            <p:strVal val="#ppt_x"/>
                                          </p:val>
                                        </p:tav>
                                        <p:tav tm="100000">
                                          <p:val>
                                            <p:strVal val="#ppt_x"/>
                                          </p:val>
                                        </p:tav>
                                      </p:tavLst>
                                    </p:anim>
                                    <p:anim calcmode="lin" valueType="num">
                                      <p:cBhvr>
                                        <p:cTn id="37" dur="1000" fill="hold"/>
                                        <p:tgtEl>
                                          <p:spTgt spid="50"/>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1000"/>
                                        <p:tgtEl>
                                          <p:spTgt spid="10"/>
                                        </p:tgtEl>
                                      </p:cBhvr>
                                    </p:animEffect>
                                    <p:anim calcmode="lin" valueType="num">
                                      <p:cBhvr>
                                        <p:cTn id="41" dur="1000" fill="hold"/>
                                        <p:tgtEl>
                                          <p:spTgt spid="10"/>
                                        </p:tgtEl>
                                        <p:attrNameLst>
                                          <p:attrName>ppt_x</p:attrName>
                                        </p:attrNameLst>
                                      </p:cBhvr>
                                      <p:tavLst>
                                        <p:tav tm="0">
                                          <p:val>
                                            <p:strVal val="#ppt_x"/>
                                          </p:val>
                                        </p:tav>
                                        <p:tav tm="100000">
                                          <p:val>
                                            <p:strVal val="#ppt_x"/>
                                          </p:val>
                                        </p:tav>
                                      </p:tavLst>
                                    </p:anim>
                                    <p:anim calcmode="lin" valueType="num">
                                      <p:cBhvr>
                                        <p:cTn id="4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1" nodeType="clickEffect">
                                  <p:stCondLst>
                                    <p:cond delay="0"/>
                                  </p:stCondLst>
                                  <p:childTnLst>
                                    <p:animEffect transition="out" filter="fade">
                                      <p:cBhvr>
                                        <p:cTn id="46" dur="500"/>
                                        <p:tgtEl>
                                          <p:spTgt spid="51"/>
                                        </p:tgtEl>
                                      </p:cBhvr>
                                    </p:animEffect>
                                    <p:set>
                                      <p:cBhvr>
                                        <p:cTn id="47" dur="1" fill="hold">
                                          <p:stCondLst>
                                            <p:cond delay="499"/>
                                          </p:stCondLst>
                                        </p:cTn>
                                        <p:tgtEl>
                                          <p:spTgt spid="51"/>
                                        </p:tgtEl>
                                        <p:attrNameLst>
                                          <p:attrName>style.visibility</p:attrName>
                                        </p:attrNameLst>
                                      </p:cBhvr>
                                      <p:to>
                                        <p:strVal val="hidden"/>
                                      </p:to>
                                    </p:set>
                                  </p:childTnLst>
                                </p:cTn>
                              </p:par>
                              <p:par>
                                <p:cTn id="48" presetID="10" presetClass="exit" presetSubtype="0" fill="hold" nodeType="withEffect">
                                  <p:stCondLst>
                                    <p:cond delay="0"/>
                                  </p:stCondLst>
                                  <p:childTnLst>
                                    <p:animEffect transition="out" filter="fade">
                                      <p:cBhvr>
                                        <p:cTn id="49" dur="500"/>
                                        <p:tgtEl>
                                          <p:spTgt spid="50"/>
                                        </p:tgtEl>
                                      </p:cBhvr>
                                    </p:animEffect>
                                    <p:set>
                                      <p:cBhvr>
                                        <p:cTn id="50" dur="1" fill="hold">
                                          <p:stCondLst>
                                            <p:cond delay="499"/>
                                          </p:stCondLst>
                                        </p:cTn>
                                        <p:tgtEl>
                                          <p:spTgt spid="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p:bldP spid="106" grpId="0"/>
      <p:bldP spid="46" grpId="0"/>
      <p:bldP spid="51" grpId="0"/>
      <p:bldP spid="51" grpId="1"/>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extBox 104"/>
          <p:cNvSpPr txBox="1"/>
          <p:nvPr/>
        </p:nvSpPr>
        <p:spPr>
          <a:xfrm>
            <a:off x="6084168" y="1275606"/>
            <a:ext cx="2917064" cy="315471"/>
          </a:xfrm>
          <a:prstGeom prst="rect">
            <a:avLst/>
          </a:prstGeom>
          <a:noFill/>
        </p:spPr>
        <p:txBody>
          <a:bodyPr wrap="square" lIns="68580" tIns="34290" rIns="68580" bIns="34290" rtlCol="0">
            <a:spAutoFit/>
          </a:bodyPr>
          <a:lstStyle/>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用例图</a:t>
            </a:r>
          </a:p>
        </p:txBody>
      </p:sp>
      <p:sp>
        <p:nvSpPr>
          <p:cNvPr id="106" name="TextBox 105"/>
          <p:cNvSpPr txBox="1"/>
          <p:nvPr/>
        </p:nvSpPr>
        <p:spPr>
          <a:xfrm>
            <a:off x="6084168" y="1760466"/>
            <a:ext cx="2664296" cy="1162241"/>
          </a:xfrm>
          <a:prstGeom prst="rect">
            <a:avLst/>
          </a:prstGeom>
          <a:noFill/>
        </p:spPr>
        <p:txBody>
          <a:bodyPr wrap="square" lIns="68580" tIns="34290" rIns="68580" bIns="34290" rtlCol="0">
            <a:spAutoFit/>
          </a:bodyPr>
          <a:lstStyle/>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用例图分为按照四个用户群分类，</a:t>
            </a:r>
            <a:endPar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每一个用户群都有一张顶层用例图和对应的一些功能模块的用例图。</a:t>
            </a:r>
          </a:p>
        </p:txBody>
      </p:sp>
      <p:sp>
        <p:nvSpPr>
          <p:cNvPr id="46" name="TextBox 108"/>
          <p:cNvSpPr txBox="1">
            <a:spLocks noChangeArrowheads="1"/>
          </p:cNvSpPr>
          <p:nvPr/>
        </p:nvSpPr>
        <p:spPr bwMode="auto">
          <a:xfrm>
            <a:off x="539552" y="267494"/>
            <a:ext cx="22060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2.1 </a:t>
            </a:r>
            <a:r>
              <a:rPr lang="zh-CN" altLang="zh-CN" b="1" dirty="0"/>
              <a:t>用例图</a:t>
            </a:r>
            <a:r>
              <a:rPr lang="zh-CN" altLang="en-US" b="1" dirty="0"/>
              <a:t>部分展示</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TextBox 104"/>
          <p:cNvSpPr txBox="1"/>
          <p:nvPr/>
        </p:nvSpPr>
        <p:spPr>
          <a:xfrm>
            <a:off x="2123728" y="2576458"/>
            <a:ext cx="1872208" cy="346249"/>
          </a:xfrm>
          <a:prstGeom prst="rect">
            <a:avLst/>
          </a:prstGeom>
          <a:noFill/>
        </p:spPr>
        <p:txBody>
          <a:bodyPr wrap="square" lIns="68580" tIns="34290" rIns="68580" bIns="34290" rtlCol="0">
            <a:spAutoFit/>
          </a:bodyPr>
          <a:lstStyle/>
          <a:p>
            <a:r>
              <a:rPr lang="zh-CN" altLang="zh-CN" b="1" dirty="0"/>
              <a:t>教师下载文档</a:t>
            </a:r>
          </a:p>
        </p:txBody>
      </p:sp>
      <p:pic>
        <p:nvPicPr>
          <p:cNvPr id="11" name="图片 10" descr="59174108100388760"/>
          <p:cNvPicPr/>
          <p:nvPr/>
        </p:nvPicPr>
        <p:blipFill>
          <a:blip r:embed="rId3"/>
          <a:stretch>
            <a:fillRect/>
          </a:stretch>
        </p:blipFill>
        <p:spPr>
          <a:xfrm>
            <a:off x="429626" y="1108638"/>
            <a:ext cx="5269230" cy="1303655"/>
          </a:xfrm>
          <a:prstGeom prst="rect">
            <a:avLst/>
          </a:prstGeom>
        </p:spPr>
      </p:pic>
      <p:pic>
        <p:nvPicPr>
          <p:cNvPr id="12" name="图片 11" descr="403303551114416502"/>
          <p:cNvPicPr/>
          <p:nvPr/>
        </p:nvPicPr>
        <p:blipFill>
          <a:blip r:embed="rId4"/>
          <a:stretch>
            <a:fillRect/>
          </a:stretch>
        </p:blipFill>
        <p:spPr>
          <a:xfrm>
            <a:off x="422995" y="2922707"/>
            <a:ext cx="5273675" cy="1377235"/>
          </a:xfrm>
          <a:prstGeom prst="rect">
            <a:avLst/>
          </a:prstGeom>
        </p:spPr>
      </p:pic>
      <p:sp>
        <p:nvSpPr>
          <p:cNvPr id="13" name="TextBox 104"/>
          <p:cNvSpPr txBox="1"/>
          <p:nvPr/>
        </p:nvSpPr>
        <p:spPr>
          <a:xfrm>
            <a:off x="2123728" y="4383750"/>
            <a:ext cx="1872208" cy="346249"/>
          </a:xfrm>
          <a:prstGeom prst="rect">
            <a:avLst/>
          </a:prstGeom>
          <a:noFill/>
        </p:spPr>
        <p:txBody>
          <a:bodyPr wrap="square" lIns="68580" tIns="34290" rIns="68580" bIns="34290" rtlCol="0">
            <a:spAutoFit/>
          </a:bodyPr>
          <a:lstStyle/>
          <a:p>
            <a:r>
              <a:rPr lang="zh-CN" altLang="en-US" b="1" dirty="0"/>
              <a:t>管理员删除项目</a:t>
            </a:r>
            <a:endParaRPr lang="zh-CN" altLang="zh-CN" b="1" dirty="0"/>
          </a:p>
        </p:txBody>
      </p:sp>
      <p:sp>
        <p:nvSpPr>
          <p:cNvPr id="14" name="TextBox 105"/>
          <p:cNvSpPr txBox="1"/>
          <p:nvPr/>
        </p:nvSpPr>
        <p:spPr>
          <a:xfrm>
            <a:off x="6084168" y="2922707"/>
            <a:ext cx="2664296" cy="322011"/>
          </a:xfrm>
          <a:prstGeom prst="rect">
            <a:avLst/>
          </a:prstGeom>
          <a:noFill/>
        </p:spPr>
        <p:txBody>
          <a:bodyPr wrap="square" lIns="68580" tIns="34290" rIns="68580" bIns="34290" rtlCol="0">
            <a:spAutoFit/>
          </a:bodyPr>
          <a:lstStyle/>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共</a:t>
            </a: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134</a:t>
            </a: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个用例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anim calcmode="lin" valueType="num">
                                      <p:cBhvr>
                                        <p:cTn id="23" dur="1000" fill="hold"/>
                                        <p:tgtEl>
                                          <p:spTgt spid="12"/>
                                        </p:tgtEl>
                                        <p:attrNameLst>
                                          <p:attrName>ppt_x</p:attrName>
                                        </p:attrNameLst>
                                      </p:cBhvr>
                                      <p:tavLst>
                                        <p:tav tm="0">
                                          <p:val>
                                            <p:strVal val="#ppt_x"/>
                                          </p:val>
                                        </p:tav>
                                        <p:tav tm="100000">
                                          <p:val>
                                            <p:strVal val="#ppt_x"/>
                                          </p:val>
                                        </p:tav>
                                      </p:tavLst>
                                    </p:anim>
                                    <p:anim calcmode="lin" valueType="num">
                                      <p:cBhvr>
                                        <p:cTn id="2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extBox 104"/>
          <p:cNvSpPr txBox="1"/>
          <p:nvPr/>
        </p:nvSpPr>
        <p:spPr>
          <a:xfrm>
            <a:off x="469548" y="1707654"/>
            <a:ext cx="2917064" cy="315471"/>
          </a:xfrm>
          <a:prstGeom prst="rect">
            <a:avLst/>
          </a:prstGeom>
          <a:noFill/>
        </p:spPr>
        <p:txBody>
          <a:bodyPr wrap="square" lIns="68580" tIns="34290" rIns="68580" bIns="34290" rtlCol="0">
            <a:spAutoFit/>
          </a:bodyPr>
          <a:lstStyle/>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用例场景</a:t>
            </a:r>
          </a:p>
        </p:txBody>
      </p:sp>
      <p:sp>
        <p:nvSpPr>
          <p:cNvPr id="106" name="TextBox 105"/>
          <p:cNvSpPr txBox="1"/>
          <p:nvPr/>
        </p:nvSpPr>
        <p:spPr>
          <a:xfrm>
            <a:off x="469548" y="2192514"/>
            <a:ext cx="2664296" cy="1442318"/>
          </a:xfrm>
          <a:prstGeom prst="rect">
            <a:avLst/>
          </a:prstGeom>
          <a:noFill/>
        </p:spPr>
        <p:txBody>
          <a:bodyPr wrap="square" lIns="68580" tIns="34290" rIns="68580" bIns="34290" rtlCol="0">
            <a:spAutoFit/>
          </a:bodyPr>
          <a:lstStyle/>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用例场景参考了书上</a:t>
            </a: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IEEE830</a:t>
            </a: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的模板和网上</a:t>
            </a: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ISO9001</a:t>
            </a: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的模板进行了修改。</a:t>
            </a:r>
            <a:endPar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流程中对应的界面原型。直接对应了文档相应的界面。</a:t>
            </a:r>
            <a:endPar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46" name="TextBox 108"/>
          <p:cNvSpPr txBox="1">
            <a:spLocks noChangeArrowheads="1"/>
          </p:cNvSpPr>
          <p:nvPr/>
        </p:nvSpPr>
        <p:spPr bwMode="auto">
          <a:xfrm>
            <a:off x="539552" y="267494"/>
            <a:ext cx="243848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2.2 </a:t>
            </a:r>
            <a:r>
              <a:rPr lang="zh-CN" altLang="zh-CN" b="1" dirty="0"/>
              <a:t>用例</a:t>
            </a:r>
            <a:r>
              <a:rPr lang="zh-CN" altLang="en-US" b="1" dirty="0"/>
              <a:t>场景部分展示</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3923928" y="280958"/>
          <a:ext cx="4031776" cy="4572000"/>
        </p:xfrm>
        <a:graphic>
          <a:graphicData uri="http://schemas.openxmlformats.org/drawingml/2006/table">
            <a:tbl>
              <a:tblPr firstRow="1" firstCol="1" bandRow="1">
                <a:tableStyleId>{5C22544A-7EE6-4342-B048-85BDC9FD1C3A}</a:tableStyleId>
              </a:tblPr>
              <a:tblGrid>
                <a:gridCol w="2015888">
                  <a:extLst>
                    <a:ext uri="{9D8B030D-6E8A-4147-A177-3AD203B41FA5}">
                      <a16:colId xmlns:a16="http://schemas.microsoft.com/office/drawing/2014/main" val="20000"/>
                    </a:ext>
                  </a:extLst>
                </a:gridCol>
                <a:gridCol w="2015888">
                  <a:extLst>
                    <a:ext uri="{9D8B030D-6E8A-4147-A177-3AD203B41FA5}">
                      <a16:colId xmlns:a16="http://schemas.microsoft.com/office/drawing/2014/main" val="20001"/>
                    </a:ext>
                  </a:extLst>
                </a:gridCol>
              </a:tblGrid>
              <a:tr h="0">
                <a:tc>
                  <a:txBody>
                    <a:bodyPr/>
                    <a:lstStyle/>
                    <a:p>
                      <a:pPr algn="just">
                        <a:spcAft>
                          <a:spcPts val="0"/>
                        </a:spcAft>
                      </a:pPr>
                      <a:r>
                        <a:rPr lang="en-US" sz="1200" kern="100">
                          <a:effectLst/>
                        </a:rPr>
                        <a:t>ID和名称</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a:effectLst/>
                        </a:rPr>
                        <a:t>T-1-2,教师忘记密码</a:t>
                      </a:r>
                      <a:endParaRPr lang="zh-CN" sz="1200" kern="10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0"/>
                  </a:ext>
                </a:extLst>
              </a:tr>
              <a:tr h="135930">
                <a:tc>
                  <a:txBody>
                    <a:bodyPr/>
                    <a:lstStyle/>
                    <a:p>
                      <a:pPr algn="just">
                        <a:spcAft>
                          <a:spcPts val="0"/>
                        </a:spcAft>
                      </a:pPr>
                      <a:r>
                        <a:rPr lang="en-US" sz="1200" kern="100">
                          <a:effectLst/>
                        </a:rPr>
                        <a:t>创建人</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a:effectLst/>
                        </a:rPr>
                        <a:t>周德阳</a:t>
                      </a:r>
                      <a:endParaRPr lang="zh-CN" sz="1200" kern="10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1"/>
                  </a:ext>
                </a:extLst>
              </a:tr>
              <a:tr h="135930">
                <a:tc>
                  <a:txBody>
                    <a:bodyPr/>
                    <a:lstStyle/>
                    <a:p>
                      <a:pPr algn="just">
                        <a:spcAft>
                          <a:spcPts val="0"/>
                        </a:spcAft>
                      </a:pPr>
                      <a:r>
                        <a:rPr lang="en-US" sz="1200" kern="100">
                          <a:effectLst/>
                        </a:rPr>
                        <a:t>创建时间</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a:effectLst/>
                        </a:rPr>
                        <a:t>2018年12月19日</a:t>
                      </a:r>
                      <a:endParaRPr lang="zh-CN" sz="1200" kern="10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2"/>
                  </a:ext>
                </a:extLst>
              </a:tr>
              <a:tr h="135930">
                <a:tc>
                  <a:txBody>
                    <a:bodyPr/>
                    <a:lstStyle/>
                    <a:p>
                      <a:pPr algn="just">
                        <a:spcAft>
                          <a:spcPts val="0"/>
                        </a:spcAft>
                      </a:pPr>
                      <a:r>
                        <a:rPr lang="en-US" sz="1200" kern="100">
                          <a:effectLst/>
                        </a:rPr>
                        <a:t>操作者</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a:effectLst/>
                        </a:rPr>
                        <a:t>教师</a:t>
                      </a:r>
                      <a:endParaRPr lang="zh-CN" sz="1200" kern="10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3"/>
                  </a:ext>
                </a:extLst>
              </a:tr>
              <a:tr h="271859">
                <a:tc>
                  <a:txBody>
                    <a:bodyPr/>
                    <a:lstStyle/>
                    <a:p>
                      <a:pPr algn="just">
                        <a:spcAft>
                          <a:spcPts val="0"/>
                        </a:spcAft>
                      </a:pPr>
                      <a:r>
                        <a:rPr lang="en-US" sz="1200" kern="100">
                          <a:effectLst/>
                        </a:rPr>
                        <a:t>描述</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a:effectLst/>
                        </a:rPr>
                        <a:t>教师登录时忘记密码，需要找回自己的密码</a:t>
                      </a:r>
                      <a:endParaRPr lang="zh-CN" sz="1200" kern="10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4"/>
                  </a:ext>
                </a:extLst>
              </a:tr>
              <a:tr h="271859">
                <a:tc>
                  <a:txBody>
                    <a:bodyPr/>
                    <a:lstStyle/>
                    <a:p>
                      <a:pPr algn="just">
                        <a:spcAft>
                          <a:spcPts val="0"/>
                        </a:spcAft>
                      </a:pPr>
                      <a:r>
                        <a:rPr lang="en-US" sz="1200" kern="100">
                          <a:effectLst/>
                        </a:rPr>
                        <a:t>触发条件</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a:effectLst/>
                        </a:rPr>
                        <a:t>教师在登录时，忘记自己的密码，希望找回自己的密码</a:t>
                      </a:r>
                      <a:endParaRPr lang="zh-CN" sz="1200" kern="10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5"/>
                  </a:ext>
                </a:extLst>
              </a:tr>
              <a:tr h="271859">
                <a:tc>
                  <a:txBody>
                    <a:bodyPr/>
                    <a:lstStyle/>
                    <a:p>
                      <a:pPr algn="just">
                        <a:spcAft>
                          <a:spcPts val="0"/>
                        </a:spcAft>
                      </a:pPr>
                      <a:r>
                        <a:rPr lang="en-US" sz="1200" kern="100">
                          <a:effectLst/>
                        </a:rPr>
                        <a:t>前置条件</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a:effectLst/>
                        </a:rPr>
                        <a:t>教师已有一个注册账号且该账号未被冻结</a:t>
                      </a:r>
                      <a:endParaRPr lang="zh-CN" sz="1200" kern="10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6"/>
                  </a:ext>
                </a:extLst>
              </a:tr>
              <a:tr h="407789">
                <a:tc>
                  <a:txBody>
                    <a:bodyPr/>
                    <a:lstStyle/>
                    <a:p>
                      <a:pPr algn="just">
                        <a:spcAft>
                          <a:spcPts val="0"/>
                        </a:spcAft>
                      </a:pPr>
                      <a:r>
                        <a:rPr lang="en-US" sz="1200" kern="100">
                          <a:effectLst/>
                        </a:rPr>
                        <a:t>后置条件</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a:effectLst/>
                        </a:rPr>
                        <a:t>1.教师新密码，邮箱验证码信息记录到数据库</a:t>
                      </a:r>
                      <a:endParaRPr lang="zh-CN" sz="1200" kern="100">
                        <a:effectLst/>
                      </a:endParaRPr>
                    </a:p>
                    <a:p>
                      <a:pPr algn="just">
                        <a:spcAft>
                          <a:spcPts val="0"/>
                        </a:spcAft>
                      </a:pPr>
                      <a:r>
                        <a:rPr lang="en-US" sz="1200" kern="100">
                          <a:effectLst/>
                        </a:rPr>
                        <a:t>2.显示登录界面</a:t>
                      </a:r>
                      <a:endParaRPr lang="zh-CN" sz="1200" kern="10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7"/>
                  </a:ext>
                </a:extLst>
              </a:tr>
              <a:tr h="1087437">
                <a:tc>
                  <a:txBody>
                    <a:bodyPr/>
                    <a:lstStyle/>
                    <a:p>
                      <a:pPr algn="just">
                        <a:spcAft>
                          <a:spcPts val="0"/>
                        </a:spcAft>
                      </a:pPr>
                      <a:r>
                        <a:rPr lang="en-US" sz="1200" kern="100">
                          <a:effectLst/>
                        </a:rPr>
                        <a:t>正常流程</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a:effectLst/>
                        </a:rPr>
                        <a:t>1-2.0教师找回密码</a:t>
                      </a:r>
                      <a:endParaRPr lang="zh-CN" sz="1200" kern="100">
                        <a:effectLst/>
                      </a:endParaRPr>
                    </a:p>
                    <a:p>
                      <a:pPr algn="just">
                        <a:spcAft>
                          <a:spcPts val="0"/>
                        </a:spcAft>
                      </a:pPr>
                      <a:r>
                        <a:rPr lang="en-US" sz="1200" kern="100">
                          <a:effectLst/>
                        </a:rPr>
                        <a:t>1.教师打开网站</a:t>
                      </a:r>
                      <a:r>
                        <a:rPr lang="en-US" sz="1200" u="sng" kern="100">
                          <a:effectLst/>
                          <a:hlinkClick r:id="rId3" action="ppaction://hlinkfile"/>
                        </a:rPr>
                        <a:t>登录页面</a:t>
                      </a:r>
                      <a:endParaRPr lang="zh-CN" sz="1200" kern="100">
                        <a:effectLst/>
                      </a:endParaRPr>
                    </a:p>
                    <a:p>
                      <a:pPr algn="just">
                        <a:spcAft>
                          <a:spcPts val="0"/>
                        </a:spcAft>
                      </a:pPr>
                      <a:r>
                        <a:rPr lang="en-US" sz="1200" kern="100">
                          <a:effectLst/>
                        </a:rPr>
                        <a:t>2.点击忘记密码</a:t>
                      </a:r>
                      <a:endParaRPr lang="zh-CN" sz="1200" kern="100">
                        <a:effectLst/>
                      </a:endParaRPr>
                    </a:p>
                    <a:p>
                      <a:pPr algn="just">
                        <a:spcAft>
                          <a:spcPts val="0"/>
                        </a:spcAft>
                      </a:pPr>
                      <a:r>
                        <a:rPr lang="en-US" sz="1200" kern="100">
                          <a:effectLst/>
                        </a:rPr>
                        <a:t>3.</a:t>
                      </a:r>
                      <a:r>
                        <a:rPr lang="en-US" sz="1200" u="sng" kern="100">
                          <a:effectLst/>
                          <a:hlinkClick r:id="rId4" action="ppaction://hlinkfile"/>
                        </a:rPr>
                        <a:t>填写用户名，新密码，确认新密码，邮箱，邮箱验证码。</a:t>
                      </a:r>
                      <a:endParaRPr lang="zh-CN" sz="1200" kern="100">
                        <a:effectLst/>
                      </a:endParaRPr>
                    </a:p>
                    <a:p>
                      <a:pPr algn="just">
                        <a:spcAft>
                          <a:spcPts val="0"/>
                        </a:spcAft>
                      </a:pPr>
                      <a:r>
                        <a:rPr lang="en-US" sz="1200" kern="100">
                          <a:effectLst/>
                        </a:rPr>
                        <a:t>4.信息正确，系统修改该用户的密码并且存储到系统中</a:t>
                      </a:r>
                      <a:endParaRPr lang="zh-CN" sz="1200" kern="100">
                        <a:effectLst/>
                      </a:endParaRPr>
                    </a:p>
                    <a:p>
                      <a:pPr algn="just">
                        <a:spcAft>
                          <a:spcPts val="0"/>
                        </a:spcAft>
                      </a:pPr>
                      <a:r>
                        <a:rPr lang="en-US" sz="1200" kern="100">
                          <a:effectLst/>
                        </a:rPr>
                        <a:t>5.返回登录界面</a:t>
                      </a:r>
                      <a:endParaRPr lang="zh-CN" sz="1200" kern="10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8"/>
                  </a:ext>
                </a:extLst>
              </a:tr>
              <a:tr h="407789">
                <a:tc>
                  <a:txBody>
                    <a:bodyPr/>
                    <a:lstStyle/>
                    <a:p>
                      <a:pPr algn="just">
                        <a:spcAft>
                          <a:spcPts val="0"/>
                        </a:spcAft>
                      </a:pPr>
                      <a:r>
                        <a:rPr lang="en-US" sz="1200" kern="100">
                          <a:effectLst/>
                        </a:rPr>
                        <a:t>可选流程</a:t>
                      </a:r>
                      <a:endParaRPr lang="zh-CN" sz="1200" kern="100">
                        <a:effectLst/>
                        <a:latin typeface="Times New Roman" panose="02020603050405020304" pitchFamily="18" charset="0"/>
                        <a:ea typeface="宋体" panose="02010600030101010101" pitchFamily="2" charset="-122"/>
                      </a:endParaRPr>
                    </a:p>
                  </a:txBody>
                  <a:tcPr marL="58256" marR="58256" marT="0" marB="0"/>
                </a:tc>
                <a:tc>
                  <a:txBody>
                    <a:bodyPr/>
                    <a:lstStyle/>
                    <a:p>
                      <a:pPr algn="just">
                        <a:spcAft>
                          <a:spcPts val="0"/>
                        </a:spcAft>
                      </a:pPr>
                      <a:r>
                        <a:rPr lang="en-US" sz="1200" kern="100" dirty="0">
                          <a:effectLst/>
                        </a:rPr>
                        <a:t>1-2.1教师取消修改密码</a:t>
                      </a:r>
                      <a:endParaRPr lang="zh-CN" sz="1200" kern="100" dirty="0">
                        <a:effectLst/>
                      </a:endParaRPr>
                    </a:p>
                    <a:p>
                      <a:pPr algn="just">
                        <a:spcAft>
                          <a:spcPts val="0"/>
                        </a:spcAft>
                      </a:pPr>
                      <a:r>
                        <a:rPr lang="en-US" sz="1200" kern="100" dirty="0">
                          <a:effectLst/>
                        </a:rPr>
                        <a:t>1.教师点击登录按钮，返回登录界面</a:t>
                      </a:r>
                      <a:endParaRPr lang="zh-CN" sz="1200" kern="100" dirty="0">
                        <a:effectLst/>
                        <a:latin typeface="Times New Roman" panose="02020603050405020304" pitchFamily="18" charset="0"/>
                        <a:ea typeface="宋体" panose="02010600030101010101" pitchFamily="2" charset="-122"/>
                      </a:endParaRPr>
                    </a:p>
                  </a:txBody>
                  <a:tcPr marL="58256" marR="58256" marT="0" marB="0"/>
                </a:tc>
                <a:extLst>
                  <a:ext uri="{0D108BD9-81ED-4DB2-BD59-A6C34878D82A}">
                    <a16:rowId xmlns:a16="http://schemas.microsoft.com/office/drawing/2014/main" val="10009"/>
                  </a:ext>
                </a:extLst>
              </a:tr>
            </a:tbl>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childTnLst>
                          </p:cTn>
                        </p:par>
                        <p:par>
                          <p:cTn id="17" fill="hold">
                            <p:stCondLst>
                              <p:cond delay="840"/>
                            </p:stCondLst>
                            <p:childTnLst>
                              <p:par>
                                <p:cTn id="18" presetID="47" presetClass="entr" presetSubtype="0" fill="hold" grpId="0" nodeType="afterEffect">
                                  <p:stCondLst>
                                    <p:cond delay="0"/>
                                  </p:stCondLst>
                                  <p:childTnLst>
                                    <p:set>
                                      <p:cBhvr>
                                        <p:cTn id="19" dur="1" fill="hold">
                                          <p:stCondLst>
                                            <p:cond delay="0"/>
                                          </p:stCondLst>
                                        </p:cTn>
                                        <p:tgtEl>
                                          <p:spTgt spid="105"/>
                                        </p:tgtEl>
                                        <p:attrNameLst>
                                          <p:attrName>style.visibility</p:attrName>
                                        </p:attrNameLst>
                                      </p:cBhvr>
                                      <p:to>
                                        <p:strVal val="visible"/>
                                      </p:to>
                                    </p:set>
                                    <p:animEffect transition="in" filter="fade">
                                      <p:cBhvr>
                                        <p:cTn id="20" dur="1000"/>
                                        <p:tgtEl>
                                          <p:spTgt spid="105"/>
                                        </p:tgtEl>
                                      </p:cBhvr>
                                    </p:animEffect>
                                    <p:anim calcmode="lin" valueType="num">
                                      <p:cBhvr>
                                        <p:cTn id="21" dur="1000" fill="hold"/>
                                        <p:tgtEl>
                                          <p:spTgt spid="105"/>
                                        </p:tgtEl>
                                        <p:attrNameLst>
                                          <p:attrName>ppt_x</p:attrName>
                                        </p:attrNameLst>
                                      </p:cBhvr>
                                      <p:tavLst>
                                        <p:tav tm="0">
                                          <p:val>
                                            <p:strVal val="#ppt_x"/>
                                          </p:val>
                                        </p:tav>
                                        <p:tav tm="100000">
                                          <p:val>
                                            <p:strVal val="#ppt_x"/>
                                          </p:val>
                                        </p:tav>
                                      </p:tavLst>
                                    </p:anim>
                                    <p:anim calcmode="lin" valueType="num">
                                      <p:cBhvr>
                                        <p:cTn id="22" dur="1000" fill="hold"/>
                                        <p:tgtEl>
                                          <p:spTgt spid="105"/>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106"/>
                                        </p:tgtEl>
                                        <p:attrNameLst>
                                          <p:attrName>style.visibility</p:attrName>
                                        </p:attrNameLst>
                                      </p:cBhvr>
                                      <p:to>
                                        <p:strVal val="visible"/>
                                      </p:to>
                                    </p:set>
                                    <p:animEffect transition="in" filter="fade">
                                      <p:cBhvr>
                                        <p:cTn id="25" dur="1000"/>
                                        <p:tgtEl>
                                          <p:spTgt spid="106"/>
                                        </p:tgtEl>
                                      </p:cBhvr>
                                    </p:animEffect>
                                    <p:anim calcmode="lin" valueType="num">
                                      <p:cBhvr>
                                        <p:cTn id="26" dur="1000" fill="hold"/>
                                        <p:tgtEl>
                                          <p:spTgt spid="106"/>
                                        </p:tgtEl>
                                        <p:attrNameLst>
                                          <p:attrName>ppt_x</p:attrName>
                                        </p:attrNameLst>
                                      </p:cBhvr>
                                      <p:tavLst>
                                        <p:tav tm="0">
                                          <p:val>
                                            <p:strVal val="#ppt_x"/>
                                          </p:val>
                                        </p:tav>
                                        <p:tav tm="100000">
                                          <p:val>
                                            <p:strVal val="#ppt_x"/>
                                          </p:val>
                                        </p:tav>
                                      </p:tavLst>
                                    </p:anim>
                                    <p:anim calcmode="lin" valueType="num">
                                      <p:cBhvr>
                                        <p:cTn id="27" dur="1000" fill="hold"/>
                                        <p:tgtEl>
                                          <p:spTgt spid="106"/>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1000"/>
                                        <p:tgtEl>
                                          <p:spTgt spid="4"/>
                                        </p:tgtEl>
                                      </p:cBhvr>
                                    </p:animEffect>
                                    <p:anim calcmode="lin" valueType="num">
                                      <p:cBhvr>
                                        <p:cTn id="31" dur="1000" fill="hold"/>
                                        <p:tgtEl>
                                          <p:spTgt spid="4"/>
                                        </p:tgtEl>
                                        <p:attrNameLst>
                                          <p:attrName>ppt_x</p:attrName>
                                        </p:attrNameLst>
                                      </p:cBhvr>
                                      <p:tavLst>
                                        <p:tav tm="0">
                                          <p:val>
                                            <p:strVal val="#ppt_x"/>
                                          </p:val>
                                        </p:tav>
                                        <p:tav tm="100000">
                                          <p:val>
                                            <p:strVal val="#ppt_x"/>
                                          </p:val>
                                        </p:tav>
                                      </p:tavLst>
                                    </p:anim>
                                    <p:anim calcmode="lin" valueType="num">
                                      <p:cBhvr>
                                        <p:cTn id="32"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nodeType="clickEffect">
                                  <p:stCondLst>
                                    <p:cond delay="0"/>
                                  </p:stCondLst>
                                  <p:childTnLst>
                                    <p:animEffect transition="out" filter="fade">
                                      <p:cBhvr>
                                        <p:cTn id="36" dur="500"/>
                                        <p:tgtEl>
                                          <p:spTgt spid="4"/>
                                        </p:tgtEl>
                                      </p:cBhvr>
                                    </p:animEffect>
                                    <p:set>
                                      <p:cBhvr>
                                        <p:cTn id="3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p:bldP spid="106" grpId="0"/>
      <p:bldP spid="4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extBox 104"/>
          <p:cNvSpPr txBox="1"/>
          <p:nvPr/>
        </p:nvSpPr>
        <p:spPr>
          <a:xfrm>
            <a:off x="469548" y="1707654"/>
            <a:ext cx="2917064" cy="315471"/>
          </a:xfrm>
          <a:prstGeom prst="rect">
            <a:avLst/>
          </a:prstGeom>
          <a:noFill/>
        </p:spPr>
        <p:txBody>
          <a:bodyPr wrap="square" lIns="68580" tIns="34290" rIns="68580" bIns="34290" rtlCol="0">
            <a:spAutoFit/>
          </a:bodyPr>
          <a:lstStyle/>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用例场景</a:t>
            </a:r>
          </a:p>
        </p:txBody>
      </p:sp>
      <p:sp>
        <p:nvSpPr>
          <p:cNvPr id="106" name="TextBox 105"/>
          <p:cNvSpPr txBox="1"/>
          <p:nvPr/>
        </p:nvSpPr>
        <p:spPr>
          <a:xfrm>
            <a:off x="469548" y="2192514"/>
            <a:ext cx="2664296" cy="1442318"/>
          </a:xfrm>
          <a:prstGeom prst="rect">
            <a:avLst/>
          </a:prstGeom>
          <a:noFill/>
        </p:spPr>
        <p:txBody>
          <a:bodyPr wrap="square" lIns="68580" tIns="34290" rIns="68580" bIns="34290" rtlCol="0">
            <a:spAutoFit/>
          </a:bodyPr>
          <a:lstStyle/>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用例场景参考了书上</a:t>
            </a: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IEEE830</a:t>
            </a: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的模板和网上</a:t>
            </a:r>
            <a:r>
              <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rPr>
              <a:t>ISO9001</a:t>
            </a: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的模板进行了修改。</a:t>
            </a:r>
            <a:endPar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30000"/>
              </a:lnSpc>
            </a:pPr>
            <a:r>
              <a:rPr lang="zh-CN" altLang="en-US" sz="1400" dirty="0">
                <a:solidFill>
                  <a:schemeClr val="tx1">
                    <a:lumMod val="95000"/>
                    <a:lumOff val="5000"/>
                  </a:schemeClr>
                </a:solidFill>
                <a:latin typeface="微软雅黑" panose="020B0503020204020204" pitchFamily="34" charset="-122"/>
                <a:ea typeface="微软雅黑" panose="020B0503020204020204" pitchFamily="34" charset="-122"/>
              </a:rPr>
              <a:t>流程中对应的界面原型。直接对应了文档相应的界面。</a:t>
            </a:r>
            <a:endParaRPr lang="en-US" altLang="zh-CN" sz="14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46" name="TextBox 108"/>
          <p:cNvSpPr txBox="1">
            <a:spLocks noChangeArrowheads="1"/>
          </p:cNvSpPr>
          <p:nvPr/>
        </p:nvSpPr>
        <p:spPr bwMode="auto">
          <a:xfrm>
            <a:off x="539552" y="267494"/>
            <a:ext cx="243848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2.2 </a:t>
            </a:r>
            <a:r>
              <a:rPr lang="zh-CN" altLang="zh-CN" b="1" dirty="0"/>
              <a:t>用例</a:t>
            </a:r>
            <a:r>
              <a:rPr lang="zh-CN" altLang="en-US" b="1" dirty="0"/>
              <a:t>场景部分展示</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 name="表格 1"/>
          <p:cNvGraphicFramePr>
            <a:graphicFrameLocks noGrp="1"/>
          </p:cNvGraphicFramePr>
          <p:nvPr/>
        </p:nvGraphicFramePr>
        <p:xfrm>
          <a:off x="4290334" y="358142"/>
          <a:ext cx="3594034" cy="4114800"/>
        </p:xfrm>
        <a:graphic>
          <a:graphicData uri="http://schemas.openxmlformats.org/drawingml/2006/table">
            <a:tbl>
              <a:tblPr firstRow="1" firstCol="1" bandRow="1">
                <a:tableStyleId>{5C22544A-7EE6-4342-B048-85BDC9FD1C3A}</a:tableStyleId>
              </a:tblPr>
              <a:tblGrid>
                <a:gridCol w="1797017">
                  <a:extLst>
                    <a:ext uri="{9D8B030D-6E8A-4147-A177-3AD203B41FA5}">
                      <a16:colId xmlns:a16="http://schemas.microsoft.com/office/drawing/2014/main" val="20000"/>
                    </a:ext>
                  </a:extLst>
                </a:gridCol>
                <a:gridCol w="1797017">
                  <a:extLst>
                    <a:ext uri="{9D8B030D-6E8A-4147-A177-3AD203B41FA5}">
                      <a16:colId xmlns:a16="http://schemas.microsoft.com/office/drawing/2014/main" val="20001"/>
                    </a:ext>
                  </a:extLst>
                </a:gridCol>
              </a:tblGrid>
              <a:tr h="1631156">
                <a:tc>
                  <a:txBody>
                    <a:bodyPr/>
                    <a:lstStyle/>
                    <a:p>
                      <a:pPr algn="just">
                        <a:spcAft>
                          <a:spcPts val="0"/>
                        </a:spcAft>
                      </a:pPr>
                      <a:r>
                        <a:rPr lang="en-US" sz="900" kern="100" dirty="0" err="1">
                          <a:effectLst/>
                        </a:rPr>
                        <a:t>异常</a:t>
                      </a:r>
                      <a:endParaRPr lang="zh-CN" sz="900" kern="100" dirty="0">
                        <a:effectLst/>
                        <a:latin typeface="Times New Roman" panose="02020603050405020304" pitchFamily="18" charset="0"/>
                        <a:ea typeface="宋体" panose="02010600030101010101" pitchFamily="2" charset="-122"/>
                      </a:endParaRPr>
                    </a:p>
                  </a:txBody>
                  <a:tcPr marL="46604" marR="46604" marT="0" marB="0"/>
                </a:tc>
                <a:tc>
                  <a:txBody>
                    <a:bodyPr/>
                    <a:lstStyle/>
                    <a:p>
                      <a:pPr algn="just">
                        <a:spcAft>
                          <a:spcPts val="0"/>
                        </a:spcAft>
                      </a:pPr>
                      <a:r>
                        <a:rPr lang="en-US" sz="900" kern="100" dirty="0">
                          <a:effectLst/>
                        </a:rPr>
                        <a:t>1-2.0E1用户名不存在或不匹配</a:t>
                      </a:r>
                      <a:endParaRPr lang="zh-CN" sz="900" kern="100" dirty="0">
                        <a:effectLst/>
                      </a:endParaRPr>
                    </a:p>
                    <a:p>
                      <a:pPr marL="342900" lvl="0" indent="-342900" algn="just">
                        <a:spcAft>
                          <a:spcPts val="0"/>
                        </a:spcAft>
                        <a:buFont typeface="+mj-lt"/>
                        <a:buAutoNum type="arabicPeriod"/>
                        <a:tabLst>
                          <a:tab pos="198120" algn="l"/>
                        </a:tabLst>
                      </a:pPr>
                      <a:r>
                        <a:rPr lang="en-US" sz="900" kern="100" dirty="0" err="1">
                          <a:effectLst/>
                        </a:rPr>
                        <a:t>系统提示信息：</a:t>
                      </a:r>
                      <a:r>
                        <a:rPr lang="en-US" sz="900" u="sng" kern="100" dirty="0" err="1">
                          <a:effectLst/>
                          <a:hlinkClick r:id="rId3" action="ppaction://hlinkfile"/>
                        </a:rPr>
                        <a:t>用户名不存在或用户名不匹配</a:t>
                      </a:r>
                      <a:endParaRPr lang="zh-CN" sz="900" kern="100" dirty="0">
                        <a:effectLst/>
                      </a:endParaRPr>
                    </a:p>
                    <a:p>
                      <a:pPr algn="just">
                        <a:spcAft>
                          <a:spcPts val="0"/>
                        </a:spcAft>
                      </a:pPr>
                      <a:r>
                        <a:rPr lang="en-US" sz="900" kern="100" dirty="0">
                          <a:effectLst/>
                        </a:rPr>
                        <a:t>1-2.0E2新密码错误</a:t>
                      </a:r>
                      <a:endParaRPr lang="zh-CN" sz="900" kern="100" dirty="0">
                        <a:effectLst/>
                      </a:endParaRPr>
                    </a:p>
                    <a:p>
                      <a:pPr algn="just">
                        <a:spcAft>
                          <a:spcPts val="0"/>
                        </a:spcAft>
                      </a:pPr>
                      <a:r>
                        <a:rPr lang="en-US" sz="900" kern="100" dirty="0">
                          <a:effectLst/>
                        </a:rPr>
                        <a:t>1.系统提示信息：</a:t>
                      </a:r>
                      <a:r>
                        <a:rPr lang="en-US" sz="900" u="sng" kern="100" dirty="0">
                          <a:effectLst/>
                          <a:hlinkClick r:id="rId4" action="ppaction://hlinkfile"/>
                        </a:rPr>
                        <a:t>密码长度小于6位或密码长度大于20位</a:t>
                      </a:r>
                      <a:endParaRPr lang="zh-CN" sz="900" kern="100" dirty="0">
                        <a:effectLst/>
                      </a:endParaRPr>
                    </a:p>
                    <a:p>
                      <a:pPr algn="just">
                        <a:spcAft>
                          <a:spcPts val="0"/>
                        </a:spcAft>
                      </a:pPr>
                      <a:r>
                        <a:rPr lang="en-US" sz="900" kern="100" dirty="0">
                          <a:effectLst/>
                        </a:rPr>
                        <a:t>1-2.0E3确认新密码错误</a:t>
                      </a:r>
                      <a:endParaRPr lang="zh-CN" sz="900" kern="100" dirty="0">
                        <a:effectLst/>
                      </a:endParaRPr>
                    </a:p>
                    <a:p>
                      <a:pPr algn="just">
                        <a:spcAft>
                          <a:spcPts val="0"/>
                        </a:spcAft>
                      </a:pPr>
                      <a:r>
                        <a:rPr lang="en-US" sz="900" kern="100" dirty="0">
                          <a:effectLst/>
                        </a:rPr>
                        <a:t>1.系统提示信息：</a:t>
                      </a:r>
                      <a:r>
                        <a:rPr lang="en-US" sz="900" u="sng" kern="100" dirty="0">
                          <a:effectLst/>
                          <a:hlinkClick r:id="rId5" action="ppaction://hlinkfile"/>
                        </a:rPr>
                        <a:t>确认新密码长度小于6位或密码长度大于20位</a:t>
                      </a:r>
                      <a:endParaRPr lang="zh-CN" sz="900" kern="100" dirty="0">
                        <a:effectLst/>
                      </a:endParaRPr>
                    </a:p>
                    <a:p>
                      <a:pPr algn="just">
                        <a:spcAft>
                          <a:spcPts val="0"/>
                        </a:spcAft>
                      </a:pPr>
                      <a:r>
                        <a:rPr lang="en-US" sz="900" kern="100" dirty="0">
                          <a:effectLst/>
                        </a:rPr>
                        <a:t>1.2.0E4邮箱不正确</a:t>
                      </a:r>
                      <a:endParaRPr lang="zh-CN" sz="900" kern="100" dirty="0">
                        <a:effectLst/>
                      </a:endParaRPr>
                    </a:p>
                    <a:p>
                      <a:pPr algn="just">
                        <a:spcAft>
                          <a:spcPts val="0"/>
                        </a:spcAft>
                      </a:pPr>
                      <a:r>
                        <a:rPr lang="en-US" sz="900" kern="100" dirty="0">
                          <a:effectLst/>
                        </a:rPr>
                        <a:t>1.系统提示信息：</a:t>
                      </a:r>
                      <a:r>
                        <a:rPr lang="en-US" sz="900" u="sng" kern="100" dirty="0">
                          <a:effectLst/>
                          <a:hlinkClick r:id="rId6" action="ppaction://hlinkfile"/>
                        </a:rPr>
                        <a:t>邮箱格式不匹配</a:t>
                      </a:r>
                      <a:endParaRPr lang="zh-CN" sz="900" kern="100" dirty="0">
                        <a:effectLst/>
                      </a:endParaRPr>
                    </a:p>
                    <a:p>
                      <a:pPr algn="just">
                        <a:spcAft>
                          <a:spcPts val="0"/>
                        </a:spcAft>
                      </a:pPr>
                      <a:r>
                        <a:rPr lang="en-US" sz="900" kern="100" dirty="0">
                          <a:effectLst/>
                        </a:rPr>
                        <a:t>1-2.0E5邮箱验证码不正确</a:t>
                      </a:r>
                      <a:endParaRPr lang="zh-CN" sz="900" kern="100" dirty="0">
                        <a:effectLst/>
                      </a:endParaRPr>
                    </a:p>
                    <a:p>
                      <a:pPr algn="just">
                        <a:spcAft>
                          <a:spcPts val="0"/>
                        </a:spcAft>
                      </a:pPr>
                      <a:r>
                        <a:rPr lang="en-US" sz="900" kern="100" dirty="0">
                          <a:effectLst/>
                        </a:rPr>
                        <a:t>1.系统提示信息：</a:t>
                      </a:r>
                      <a:r>
                        <a:rPr lang="en-US" sz="900" u="sng" kern="100" dirty="0">
                          <a:effectLst/>
                          <a:hlinkClick r:id="rId7" action="ppaction://hlinkfile"/>
                        </a:rPr>
                        <a:t>邮箱验证码不正确</a:t>
                      </a:r>
                      <a:endParaRPr lang="zh-CN" sz="900" kern="100" dirty="0">
                        <a:effectLst/>
                      </a:endParaRPr>
                    </a:p>
                    <a:p>
                      <a:pPr algn="just">
                        <a:spcAft>
                          <a:spcPts val="0"/>
                        </a:spcAft>
                      </a:pPr>
                      <a:r>
                        <a:rPr lang="en-US" sz="900" kern="100" dirty="0">
                          <a:effectLst/>
                        </a:rPr>
                        <a:t> </a:t>
                      </a:r>
                      <a:endParaRPr lang="zh-CN" sz="900" kern="100" dirty="0">
                        <a:effectLst/>
                        <a:latin typeface="Times New Roman" panose="02020603050405020304" pitchFamily="18" charset="0"/>
                        <a:ea typeface="宋体" panose="02010600030101010101" pitchFamily="2" charset="-122"/>
                      </a:endParaRPr>
                    </a:p>
                  </a:txBody>
                  <a:tcPr marL="46604" marR="46604" marT="0" marB="0"/>
                </a:tc>
                <a:extLst>
                  <a:ext uri="{0D108BD9-81ED-4DB2-BD59-A6C34878D82A}">
                    <a16:rowId xmlns:a16="http://schemas.microsoft.com/office/drawing/2014/main" val="10000"/>
                  </a:ext>
                </a:extLst>
              </a:tr>
              <a:tr h="217487">
                <a:tc>
                  <a:txBody>
                    <a:bodyPr/>
                    <a:lstStyle/>
                    <a:p>
                      <a:pPr algn="just">
                        <a:spcAft>
                          <a:spcPts val="0"/>
                        </a:spcAft>
                      </a:pPr>
                      <a:r>
                        <a:rPr lang="en-US" sz="900" kern="100" dirty="0" err="1">
                          <a:effectLst/>
                        </a:rPr>
                        <a:t>输入</a:t>
                      </a:r>
                      <a:endParaRPr lang="zh-CN" sz="900" kern="100" dirty="0">
                        <a:effectLst/>
                        <a:latin typeface="Times New Roman" panose="02020603050405020304" pitchFamily="18" charset="0"/>
                        <a:ea typeface="宋体" panose="02010600030101010101" pitchFamily="2" charset="-122"/>
                      </a:endParaRPr>
                    </a:p>
                  </a:txBody>
                  <a:tcPr marL="46604" marR="46604" marT="0" marB="0"/>
                </a:tc>
                <a:tc>
                  <a:txBody>
                    <a:bodyPr/>
                    <a:lstStyle/>
                    <a:p>
                      <a:pPr algn="just">
                        <a:spcAft>
                          <a:spcPts val="0"/>
                        </a:spcAft>
                      </a:pPr>
                      <a:r>
                        <a:rPr lang="en-US" sz="900" kern="100" dirty="0">
                          <a:effectLst/>
                        </a:rPr>
                        <a:t>1-2.0用户名，新密码，确认新密码，邮箱，邮箱验证码</a:t>
                      </a:r>
                      <a:endParaRPr lang="zh-CN" sz="900" kern="100" dirty="0">
                        <a:effectLst/>
                        <a:latin typeface="Times New Roman" panose="02020603050405020304" pitchFamily="18" charset="0"/>
                        <a:ea typeface="宋体" panose="02010600030101010101" pitchFamily="2" charset="-122"/>
                      </a:endParaRPr>
                    </a:p>
                  </a:txBody>
                  <a:tcPr marL="46604" marR="46604" marT="0" marB="0"/>
                </a:tc>
                <a:extLst>
                  <a:ext uri="{0D108BD9-81ED-4DB2-BD59-A6C34878D82A}">
                    <a16:rowId xmlns:a16="http://schemas.microsoft.com/office/drawing/2014/main" val="10001"/>
                  </a:ext>
                </a:extLst>
              </a:tr>
              <a:tr h="1087437">
                <a:tc>
                  <a:txBody>
                    <a:bodyPr/>
                    <a:lstStyle/>
                    <a:p>
                      <a:pPr algn="just">
                        <a:spcAft>
                          <a:spcPts val="0"/>
                        </a:spcAft>
                      </a:pPr>
                      <a:r>
                        <a:rPr lang="en-US" sz="900" kern="100" dirty="0" err="1">
                          <a:effectLst/>
                        </a:rPr>
                        <a:t>输出</a:t>
                      </a:r>
                      <a:endParaRPr lang="zh-CN" sz="900" kern="100" dirty="0">
                        <a:effectLst/>
                        <a:latin typeface="Times New Roman" panose="02020603050405020304" pitchFamily="18" charset="0"/>
                        <a:ea typeface="宋体" panose="02010600030101010101" pitchFamily="2" charset="-122"/>
                      </a:endParaRPr>
                    </a:p>
                  </a:txBody>
                  <a:tcPr marL="46604" marR="46604" marT="0" marB="0"/>
                </a:tc>
                <a:tc>
                  <a:txBody>
                    <a:bodyPr/>
                    <a:lstStyle/>
                    <a:p>
                      <a:pPr algn="just">
                        <a:spcAft>
                          <a:spcPts val="0"/>
                        </a:spcAft>
                      </a:pPr>
                      <a:r>
                        <a:rPr lang="en-US" sz="900" kern="100" dirty="0">
                          <a:effectLst/>
                        </a:rPr>
                        <a:t>1-2.0 </a:t>
                      </a:r>
                      <a:r>
                        <a:rPr lang="en-US" sz="900" kern="100" dirty="0" err="1">
                          <a:effectLst/>
                        </a:rPr>
                        <a:t>错误信息</a:t>
                      </a:r>
                      <a:endParaRPr lang="zh-CN" sz="900" kern="100" dirty="0">
                        <a:effectLst/>
                      </a:endParaRPr>
                    </a:p>
                    <a:p>
                      <a:pPr algn="just">
                        <a:spcAft>
                          <a:spcPts val="0"/>
                        </a:spcAft>
                      </a:pPr>
                      <a:r>
                        <a:rPr lang="en-US" sz="900" kern="100" dirty="0">
                          <a:effectLst/>
                        </a:rPr>
                        <a:t>1.用户名不存在或用户名不匹配</a:t>
                      </a:r>
                      <a:endParaRPr lang="zh-CN" sz="900" kern="100" dirty="0">
                        <a:effectLst/>
                      </a:endParaRPr>
                    </a:p>
                    <a:p>
                      <a:pPr algn="just">
                        <a:spcAft>
                          <a:spcPts val="0"/>
                        </a:spcAft>
                      </a:pPr>
                      <a:r>
                        <a:rPr lang="en-US" sz="900" kern="100" dirty="0">
                          <a:effectLst/>
                        </a:rPr>
                        <a:t>2.密码长度小于6位或密码长度大于20位</a:t>
                      </a:r>
                      <a:endParaRPr lang="zh-CN" sz="900" kern="100" dirty="0">
                        <a:effectLst/>
                      </a:endParaRPr>
                    </a:p>
                    <a:p>
                      <a:pPr algn="just">
                        <a:spcAft>
                          <a:spcPts val="0"/>
                        </a:spcAft>
                      </a:pPr>
                      <a:r>
                        <a:rPr lang="en-US" sz="900" kern="100" dirty="0">
                          <a:effectLst/>
                        </a:rPr>
                        <a:t>3.确认新密码长度小于6位或密码长度大于20位</a:t>
                      </a:r>
                      <a:endParaRPr lang="zh-CN" sz="900" kern="100" dirty="0">
                        <a:effectLst/>
                      </a:endParaRPr>
                    </a:p>
                    <a:p>
                      <a:pPr algn="just">
                        <a:spcAft>
                          <a:spcPts val="0"/>
                        </a:spcAft>
                      </a:pPr>
                      <a:r>
                        <a:rPr lang="en-US" sz="900" kern="100" dirty="0">
                          <a:effectLst/>
                        </a:rPr>
                        <a:t>4.邮箱格式不匹配</a:t>
                      </a:r>
                      <a:endParaRPr lang="zh-CN" sz="900" kern="100" dirty="0">
                        <a:effectLst/>
                      </a:endParaRPr>
                    </a:p>
                    <a:p>
                      <a:pPr algn="just">
                        <a:spcAft>
                          <a:spcPts val="0"/>
                        </a:spcAft>
                      </a:pPr>
                      <a:r>
                        <a:rPr lang="en-US" sz="900" kern="100" dirty="0">
                          <a:effectLst/>
                        </a:rPr>
                        <a:t>5.邮箱验证码不正确</a:t>
                      </a:r>
                      <a:endParaRPr lang="zh-CN" sz="900" kern="100" dirty="0">
                        <a:effectLst/>
                      </a:endParaRPr>
                    </a:p>
                    <a:p>
                      <a:pPr algn="just">
                        <a:spcAft>
                          <a:spcPts val="0"/>
                        </a:spcAft>
                      </a:pPr>
                      <a:r>
                        <a:rPr lang="en-US" sz="900" kern="100" dirty="0">
                          <a:effectLst/>
                        </a:rPr>
                        <a:t>1-2.1 </a:t>
                      </a:r>
                      <a:r>
                        <a:rPr lang="en-US" sz="900" kern="100" dirty="0" err="1">
                          <a:effectLst/>
                        </a:rPr>
                        <a:t>修改密码正确</a:t>
                      </a:r>
                      <a:endParaRPr lang="zh-CN" sz="900" kern="100" dirty="0">
                        <a:effectLst/>
                      </a:endParaRPr>
                    </a:p>
                    <a:p>
                      <a:pPr algn="just">
                        <a:spcAft>
                          <a:spcPts val="0"/>
                        </a:spcAft>
                      </a:pPr>
                      <a:r>
                        <a:rPr lang="en-US" sz="900" kern="100" dirty="0">
                          <a:effectLst/>
                        </a:rPr>
                        <a:t>1.登录界面</a:t>
                      </a:r>
                      <a:endParaRPr lang="zh-CN" sz="900" kern="100" dirty="0">
                        <a:effectLst/>
                        <a:latin typeface="Times New Roman" panose="02020603050405020304" pitchFamily="18" charset="0"/>
                        <a:ea typeface="宋体" panose="02010600030101010101" pitchFamily="2" charset="-122"/>
                      </a:endParaRPr>
                    </a:p>
                  </a:txBody>
                  <a:tcPr marL="46604" marR="46604" marT="0" marB="0"/>
                </a:tc>
                <a:extLst>
                  <a:ext uri="{0D108BD9-81ED-4DB2-BD59-A6C34878D82A}">
                    <a16:rowId xmlns:a16="http://schemas.microsoft.com/office/drawing/2014/main" val="10002"/>
                  </a:ext>
                </a:extLst>
              </a:tr>
              <a:tr h="217487">
                <a:tc>
                  <a:txBody>
                    <a:bodyPr/>
                    <a:lstStyle/>
                    <a:p>
                      <a:pPr algn="just">
                        <a:spcAft>
                          <a:spcPts val="0"/>
                        </a:spcAft>
                      </a:pPr>
                      <a:r>
                        <a:rPr lang="en-US" sz="900" kern="100" dirty="0" err="1">
                          <a:effectLst/>
                        </a:rPr>
                        <a:t>业务规则</a:t>
                      </a:r>
                      <a:endParaRPr lang="zh-CN" sz="900" kern="100" dirty="0">
                        <a:effectLst/>
                        <a:latin typeface="Times New Roman" panose="02020603050405020304" pitchFamily="18" charset="0"/>
                        <a:ea typeface="宋体" panose="02010600030101010101" pitchFamily="2" charset="-122"/>
                      </a:endParaRPr>
                    </a:p>
                  </a:txBody>
                  <a:tcPr marL="46604" marR="46604" marT="0" marB="0"/>
                </a:tc>
                <a:tc>
                  <a:txBody>
                    <a:bodyPr/>
                    <a:lstStyle/>
                    <a:p>
                      <a:pPr algn="just">
                        <a:spcAft>
                          <a:spcPts val="0"/>
                        </a:spcAft>
                      </a:pPr>
                      <a:r>
                        <a:rPr lang="en-US" sz="900" kern="100" dirty="0">
                          <a:effectLst/>
                        </a:rPr>
                        <a:t>BR-T-2 </a:t>
                      </a:r>
                      <a:r>
                        <a:rPr lang="en-US" sz="900" kern="100" dirty="0" err="1">
                          <a:effectLst/>
                        </a:rPr>
                        <a:t>用户名，密码，邮箱，验证码符合规范且正确</a:t>
                      </a:r>
                      <a:endParaRPr lang="zh-CN" sz="900" kern="100" dirty="0">
                        <a:effectLst/>
                        <a:latin typeface="Times New Roman" panose="02020603050405020304" pitchFamily="18" charset="0"/>
                        <a:ea typeface="宋体" panose="02010600030101010101" pitchFamily="2" charset="-122"/>
                      </a:endParaRPr>
                    </a:p>
                  </a:txBody>
                  <a:tcPr marL="46604" marR="46604" marT="0" marB="0"/>
                </a:tc>
                <a:extLst>
                  <a:ext uri="{0D108BD9-81ED-4DB2-BD59-A6C34878D82A}">
                    <a16:rowId xmlns:a16="http://schemas.microsoft.com/office/drawing/2014/main" val="10003"/>
                  </a:ext>
                </a:extLst>
              </a:tr>
              <a:tr h="0">
                <a:tc>
                  <a:txBody>
                    <a:bodyPr/>
                    <a:lstStyle/>
                    <a:p>
                      <a:pPr algn="just">
                        <a:spcAft>
                          <a:spcPts val="0"/>
                        </a:spcAft>
                      </a:pPr>
                      <a:r>
                        <a:rPr lang="en-US" sz="900" kern="100" dirty="0" err="1">
                          <a:effectLst/>
                        </a:rPr>
                        <a:t>优先级</a:t>
                      </a:r>
                      <a:endParaRPr lang="zh-CN" sz="900" kern="100" dirty="0">
                        <a:effectLst/>
                        <a:latin typeface="Times New Roman" panose="02020603050405020304" pitchFamily="18" charset="0"/>
                        <a:ea typeface="宋体" panose="02010600030101010101" pitchFamily="2" charset="-122"/>
                      </a:endParaRPr>
                    </a:p>
                  </a:txBody>
                  <a:tcPr marL="46604" marR="46604" marT="0" marB="0"/>
                </a:tc>
                <a:tc>
                  <a:txBody>
                    <a:bodyPr/>
                    <a:lstStyle/>
                    <a:p>
                      <a:pPr algn="just">
                        <a:spcAft>
                          <a:spcPts val="0"/>
                        </a:spcAft>
                      </a:pPr>
                      <a:r>
                        <a:rPr lang="en-US" altLang="zh-CN" sz="900" kern="100" dirty="0">
                          <a:effectLst/>
                        </a:rPr>
                        <a:t>0.8</a:t>
                      </a:r>
                      <a:r>
                        <a:rPr lang="en-US" sz="900" kern="100" dirty="0">
                          <a:effectLst/>
                        </a:rPr>
                        <a:t> </a:t>
                      </a:r>
                      <a:endParaRPr lang="zh-CN" sz="900" kern="100" dirty="0">
                        <a:effectLst/>
                        <a:latin typeface="Times New Roman" panose="02020603050405020304" pitchFamily="18" charset="0"/>
                        <a:ea typeface="宋体" panose="02010600030101010101" pitchFamily="2" charset="-122"/>
                      </a:endParaRPr>
                    </a:p>
                  </a:txBody>
                  <a:tcPr marL="46604" marR="46604" marT="0" marB="0"/>
                </a:tc>
                <a:extLst>
                  <a:ext uri="{0D108BD9-81ED-4DB2-BD59-A6C34878D82A}">
                    <a16:rowId xmlns:a16="http://schemas.microsoft.com/office/drawing/2014/main" val="1000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3239852" y="4595844"/>
            <a:ext cx="2664296" cy="284693"/>
          </a:xfrm>
          <a:prstGeom prst="rect">
            <a:avLst/>
          </a:prstGeom>
          <a:noFill/>
        </p:spPr>
        <p:txBody>
          <a:bodyPr wrap="square" lIns="68580" tIns="34290" rIns="68580" bIns="34290" rtlCol="0">
            <a:spAutoFit/>
          </a:bodyPr>
          <a:lstStyle/>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界面原型采用</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Axure RP 8</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制作</a:t>
            </a:r>
          </a:p>
        </p:txBody>
      </p:sp>
      <p:sp>
        <p:nvSpPr>
          <p:cNvPr id="46" name="TextBox 108"/>
          <p:cNvSpPr txBox="1">
            <a:spLocks noChangeArrowheads="1"/>
          </p:cNvSpPr>
          <p:nvPr/>
        </p:nvSpPr>
        <p:spPr bwMode="auto">
          <a:xfrm>
            <a:off x="539552" y="267494"/>
            <a:ext cx="243207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2.3 </a:t>
            </a:r>
            <a:r>
              <a:rPr lang="zh-CN" altLang="en-US" dirty="0">
                <a:solidFill>
                  <a:prstClr val="black"/>
                </a:solidFill>
                <a:latin typeface="微软雅黑" panose="020B0503020204020204" pitchFamily="34" charset="-122"/>
                <a:ea typeface="微软雅黑" panose="020B0503020204020204" pitchFamily="34" charset="-122"/>
              </a:rPr>
              <a:t>界面原型</a:t>
            </a:r>
            <a:r>
              <a:rPr lang="zh-CN" altLang="en-US" b="1" dirty="0"/>
              <a:t>部分展示</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p:cNvPicPr>
            <a:picLocks noChangeAspect="1"/>
          </p:cNvPicPr>
          <p:nvPr/>
        </p:nvPicPr>
        <p:blipFill>
          <a:blip r:embed="rId3"/>
          <a:stretch>
            <a:fillRect/>
          </a:stretch>
        </p:blipFill>
        <p:spPr>
          <a:xfrm>
            <a:off x="546142" y="636826"/>
            <a:ext cx="7665022" cy="3732033"/>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06"/>
                                        </p:tgtEl>
                                        <p:attrNameLst>
                                          <p:attrName>style.visibility</p:attrName>
                                        </p:attrNameLst>
                                      </p:cBhvr>
                                      <p:to>
                                        <p:strVal val="visible"/>
                                      </p:to>
                                    </p:set>
                                    <p:animEffect transition="in" filter="fade">
                                      <p:cBhvr>
                                        <p:cTn id="19" dur="1000"/>
                                        <p:tgtEl>
                                          <p:spTgt spid="106"/>
                                        </p:tgtEl>
                                      </p:cBhvr>
                                    </p:animEffect>
                                    <p:anim calcmode="lin" valueType="num">
                                      <p:cBhvr>
                                        <p:cTn id="20" dur="1000" fill="hold"/>
                                        <p:tgtEl>
                                          <p:spTgt spid="106"/>
                                        </p:tgtEl>
                                        <p:attrNameLst>
                                          <p:attrName>ppt_x</p:attrName>
                                        </p:attrNameLst>
                                      </p:cBhvr>
                                      <p:tavLst>
                                        <p:tav tm="0">
                                          <p:val>
                                            <p:strVal val="#ppt_x"/>
                                          </p:val>
                                        </p:tav>
                                        <p:tav tm="100000">
                                          <p:val>
                                            <p:strVal val="#ppt_x"/>
                                          </p:val>
                                        </p:tav>
                                      </p:tavLst>
                                    </p:anim>
                                    <p:anim calcmode="lin" valueType="num">
                                      <p:cBhvr>
                                        <p:cTn id="21"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nodeType="click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4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AutoShape 291"/>
          <p:cNvSpPr>
            <a:spLocks noChangeArrowheads="1"/>
          </p:cNvSpPr>
          <p:nvPr/>
        </p:nvSpPr>
        <p:spPr bwMode="auto">
          <a:xfrm flipV="1">
            <a:off x="7391400" y="1886956"/>
            <a:ext cx="5181600" cy="1295000"/>
          </a:xfrm>
          <a:prstGeom prst="parallelogram">
            <a:avLst>
              <a:gd name="adj" fmla="val 55130"/>
            </a:avLst>
          </a:prstGeom>
          <a:solidFill>
            <a:srgbClr val="414455"/>
          </a:solidFill>
          <a:ln>
            <a:noFill/>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42" name="AutoShape 292"/>
          <p:cNvSpPr>
            <a:spLocks noChangeArrowheads="1"/>
          </p:cNvSpPr>
          <p:nvPr/>
        </p:nvSpPr>
        <p:spPr bwMode="auto">
          <a:xfrm flipV="1">
            <a:off x="-990600" y="1886956"/>
            <a:ext cx="5181600" cy="1295000"/>
          </a:xfrm>
          <a:prstGeom prst="parallelogram">
            <a:avLst>
              <a:gd name="adj" fmla="val 55130"/>
            </a:avLst>
          </a:prstGeom>
          <a:solidFill>
            <a:srgbClr val="414455"/>
          </a:solidFill>
          <a:ln>
            <a:noFill/>
          </a:ln>
          <a:effectLst/>
        </p:spPr>
        <p:txBody>
          <a:bodyPr wrap="none" anchor="ctr"/>
          <a:lstStyle/>
          <a:p>
            <a:endParaRPr lang="zh-CN" altLang="en-US">
              <a:latin typeface="微软雅黑" panose="020B0503020204020204" pitchFamily="34" charset="-122"/>
              <a:ea typeface="微软雅黑" panose="020B0503020204020204" pitchFamily="34" charset="-122"/>
            </a:endParaRPr>
          </a:p>
        </p:txBody>
      </p:sp>
      <p:sp>
        <p:nvSpPr>
          <p:cNvPr id="43" name="WordArt 293"/>
          <p:cNvSpPr>
            <a:spLocks noChangeArrowheads="1" noChangeShapeType="1" noTextEdit="1"/>
          </p:cNvSpPr>
          <p:nvPr/>
        </p:nvSpPr>
        <p:spPr bwMode="auto">
          <a:xfrm>
            <a:off x="1752600" y="2110724"/>
            <a:ext cx="1143000" cy="533235"/>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r>
              <a:rPr lang="zh-CN" altLang="en-US" sz="3600" kern="10">
                <a:blipFill dpi="0" rotWithShape="1">
                  <a:blip r:embed="rId3"/>
                  <a:srcRect/>
                  <a:tile tx="0" ty="0" sx="100000" sy="100000" flip="none" algn="tl"/>
                </a:blipFill>
                <a:effectLst>
                  <a:outerShdw dist="35921" dir="2700000" algn="ctr" rotWithShape="0">
                    <a:srgbClr val="000000">
                      <a:alpha val="80000"/>
                    </a:srgbClr>
                  </a:outerShdw>
                </a:effectLst>
                <a:latin typeface="微软雅黑" panose="020B0503020204020204" pitchFamily="34" charset="-122"/>
                <a:ea typeface="微软雅黑" panose="020B0503020204020204" pitchFamily="34" charset="-122"/>
              </a:rPr>
              <a:t>目录</a:t>
            </a:r>
          </a:p>
        </p:txBody>
      </p:sp>
      <p:sp>
        <p:nvSpPr>
          <p:cNvPr id="44" name="WordArt 294"/>
          <p:cNvSpPr>
            <a:spLocks noChangeArrowheads="1" noChangeShapeType="1" noTextEdit="1"/>
          </p:cNvSpPr>
          <p:nvPr/>
        </p:nvSpPr>
        <p:spPr bwMode="auto">
          <a:xfrm>
            <a:off x="1763688" y="2779437"/>
            <a:ext cx="1143000" cy="152353"/>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00"/>
              </a:avLst>
            </a:prstTxWarp>
          </a:bodyPr>
          <a:lstStyle/>
          <a:p>
            <a:r>
              <a:rPr lang="en-US" altLang="zh-CN" sz="3600" dirty="0">
                <a:solidFill>
                  <a:schemeClr val="bg1"/>
                </a:solidFill>
                <a:latin typeface="微软雅黑" panose="020B0503020204020204" pitchFamily="34" charset="-122"/>
                <a:ea typeface="微软雅黑" panose="020B0503020204020204" pitchFamily="34" charset="-122"/>
              </a:rPr>
              <a:t>CONTENTS</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45" name="WordArt 20"/>
          <p:cNvSpPr>
            <a:spLocks noChangeArrowheads="1" noChangeShapeType="1" noTextEdit="1"/>
          </p:cNvSpPr>
          <p:nvPr/>
        </p:nvSpPr>
        <p:spPr bwMode="auto">
          <a:xfrm>
            <a:off x="3347864" y="770956"/>
            <a:ext cx="228600" cy="457059"/>
          </a:xfrm>
          <a:prstGeom prst="rect">
            <a:avLst/>
          </a:prstGeom>
          <a:extLst>
            <a:ext uri="{91240B29-F687-4F45-9708-019B960494DF}">
              <a14:hiddenLine xmlns:a14="http://schemas.microsoft.com/office/drawing/2010/main" w="3175">
                <a:solidFill>
                  <a:srgbClr val="0875F8"/>
                </a:solidFill>
                <a:round/>
              </a14:hiddenLine>
            </a:ext>
          </a:extLst>
        </p:spPr>
        <p:txBody>
          <a:bodyPr wrap="none" fromWordArt="1">
            <a:prstTxWarp prst="textPlain">
              <a:avLst>
                <a:gd name="adj" fmla="val 50000"/>
              </a:avLst>
            </a:prstTxWarp>
          </a:bodyPr>
          <a:lstStyle/>
          <a:p>
            <a:r>
              <a:rPr lang="en-US" altLang="zh-CN" sz="3600" b="1" kern="10" dirty="0">
                <a:solidFill>
                  <a:srgbClr val="414455"/>
                </a:solidFill>
                <a:latin typeface="微软雅黑" panose="020B0503020204020204" pitchFamily="34" charset="-122"/>
                <a:ea typeface="微软雅黑" panose="020B0503020204020204" pitchFamily="34" charset="-122"/>
                <a:cs typeface="Arial" panose="020B0604020202020204"/>
              </a:rPr>
              <a:t>1</a:t>
            </a:r>
            <a:endParaRPr lang="zh-CN" altLang="en-US" sz="3600" b="1" kern="10" dirty="0">
              <a:solidFill>
                <a:srgbClr val="414455"/>
              </a:solidFill>
              <a:latin typeface="微软雅黑" panose="020B0503020204020204" pitchFamily="34" charset="-122"/>
              <a:ea typeface="微软雅黑" panose="020B0503020204020204" pitchFamily="34" charset="-122"/>
              <a:cs typeface="Arial" panose="020B0604020202020204"/>
            </a:endParaRPr>
          </a:p>
        </p:txBody>
      </p:sp>
      <p:sp>
        <p:nvSpPr>
          <p:cNvPr id="46" name="Rectangle 22"/>
          <p:cNvSpPr>
            <a:spLocks noChangeArrowheads="1"/>
          </p:cNvSpPr>
          <p:nvPr/>
        </p:nvSpPr>
        <p:spPr bwMode="auto">
          <a:xfrm>
            <a:off x="3805064" y="822857"/>
            <a:ext cx="2971800" cy="362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eaLnBrk="1" fontAlgn="base" hangingPunct="1">
              <a:lnSpc>
                <a:spcPct val="120000"/>
              </a:lnSpc>
              <a:buClrTx/>
              <a:buSzTx/>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范围与愿景文档</a:t>
            </a:r>
          </a:p>
        </p:txBody>
      </p:sp>
      <p:sp>
        <p:nvSpPr>
          <p:cNvPr id="47" name="WordArt 20"/>
          <p:cNvSpPr>
            <a:spLocks noChangeArrowheads="1" noChangeShapeType="1" noTextEdit="1"/>
          </p:cNvSpPr>
          <p:nvPr/>
        </p:nvSpPr>
        <p:spPr bwMode="auto">
          <a:xfrm>
            <a:off x="3652664" y="1456545"/>
            <a:ext cx="304800" cy="457059"/>
          </a:xfrm>
          <a:prstGeom prst="rect">
            <a:avLst/>
          </a:prstGeom>
          <a:extLst>
            <a:ext uri="{91240B29-F687-4F45-9708-019B960494DF}">
              <a14:hiddenLine xmlns:a14="http://schemas.microsoft.com/office/drawing/2010/main" w="3175">
                <a:solidFill>
                  <a:srgbClr val="0875F8"/>
                </a:solidFill>
                <a:round/>
              </a14:hiddenLine>
            </a:ext>
          </a:extLst>
        </p:spPr>
        <p:txBody>
          <a:bodyPr wrap="none" fromWordArt="1">
            <a:prstTxWarp prst="textPlain">
              <a:avLst>
                <a:gd name="adj" fmla="val 50000"/>
              </a:avLst>
            </a:prstTxWarp>
          </a:bodyPr>
          <a:lstStyle/>
          <a:p>
            <a:r>
              <a:rPr lang="en-US" altLang="zh-CN" sz="3600" b="1" kern="10">
                <a:solidFill>
                  <a:srgbClr val="414455"/>
                </a:solidFill>
                <a:latin typeface="微软雅黑" panose="020B0503020204020204" pitchFamily="34" charset="-122"/>
                <a:ea typeface="微软雅黑" panose="020B0503020204020204" pitchFamily="34" charset="-122"/>
                <a:cs typeface="Arial" panose="020B0604020202020204"/>
              </a:rPr>
              <a:t>2</a:t>
            </a:r>
            <a:endParaRPr lang="zh-CN" altLang="en-US" sz="3600" b="1" kern="10">
              <a:solidFill>
                <a:srgbClr val="414455"/>
              </a:solidFill>
              <a:latin typeface="微软雅黑" panose="020B0503020204020204" pitchFamily="34" charset="-122"/>
              <a:ea typeface="微软雅黑" panose="020B0503020204020204" pitchFamily="34" charset="-122"/>
              <a:cs typeface="Arial" panose="020B0604020202020204"/>
            </a:endParaRPr>
          </a:p>
        </p:txBody>
      </p:sp>
      <p:sp>
        <p:nvSpPr>
          <p:cNvPr id="48" name="Rectangle 22"/>
          <p:cNvSpPr>
            <a:spLocks noChangeArrowheads="1"/>
          </p:cNvSpPr>
          <p:nvPr/>
        </p:nvSpPr>
        <p:spPr bwMode="auto">
          <a:xfrm>
            <a:off x="4186064" y="1478913"/>
            <a:ext cx="2971800" cy="362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eaLnBrk="1" fontAlgn="base" hangingPunct="1">
              <a:lnSpc>
                <a:spcPct val="120000"/>
              </a:lnSpc>
              <a:buClrTx/>
              <a:buSzTx/>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用例文档</a:t>
            </a:r>
          </a:p>
        </p:txBody>
      </p:sp>
      <p:sp>
        <p:nvSpPr>
          <p:cNvPr id="49" name="WordArt 20"/>
          <p:cNvSpPr>
            <a:spLocks noChangeArrowheads="1" noChangeShapeType="1" noTextEdit="1"/>
          </p:cNvSpPr>
          <p:nvPr/>
        </p:nvSpPr>
        <p:spPr bwMode="auto">
          <a:xfrm>
            <a:off x="4033664" y="2137373"/>
            <a:ext cx="304800" cy="457059"/>
          </a:xfrm>
          <a:prstGeom prst="rect">
            <a:avLst/>
          </a:prstGeom>
          <a:extLst>
            <a:ext uri="{91240B29-F687-4F45-9708-019B960494DF}">
              <a14:hiddenLine xmlns:a14="http://schemas.microsoft.com/office/drawing/2010/main" w="3175">
                <a:solidFill>
                  <a:srgbClr val="0875F8"/>
                </a:solidFill>
                <a:round/>
              </a14:hiddenLine>
            </a:ext>
          </a:extLst>
        </p:spPr>
        <p:txBody>
          <a:bodyPr wrap="none" fromWordArt="1">
            <a:prstTxWarp prst="textPlain">
              <a:avLst>
                <a:gd name="adj" fmla="val 50000"/>
              </a:avLst>
            </a:prstTxWarp>
          </a:bodyPr>
          <a:lstStyle/>
          <a:p>
            <a:r>
              <a:rPr lang="en-US" altLang="zh-CN" sz="3600" b="1" kern="10">
                <a:solidFill>
                  <a:srgbClr val="414455"/>
                </a:solidFill>
                <a:latin typeface="微软雅黑" panose="020B0503020204020204" pitchFamily="34" charset="-122"/>
                <a:ea typeface="微软雅黑" panose="020B0503020204020204" pitchFamily="34" charset="-122"/>
                <a:cs typeface="Arial" panose="020B0604020202020204"/>
              </a:rPr>
              <a:t>3</a:t>
            </a:r>
            <a:endParaRPr lang="zh-CN" altLang="en-US" sz="3600" b="1" kern="10">
              <a:solidFill>
                <a:srgbClr val="414455"/>
              </a:solidFill>
              <a:latin typeface="微软雅黑" panose="020B0503020204020204" pitchFamily="34" charset="-122"/>
              <a:ea typeface="微软雅黑" panose="020B0503020204020204" pitchFamily="34" charset="-122"/>
              <a:cs typeface="Arial" panose="020B0604020202020204"/>
            </a:endParaRPr>
          </a:p>
        </p:txBody>
      </p:sp>
      <p:sp>
        <p:nvSpPr>
          <p:cNvPr id="50" name="Rectangle 22"/>
          <p:cNvSpPr>
            <a:spLocks noChangeArrowheads="1"/>
          </p:cNvSpPr>
          <p:nvPr/>
        </p:nvSpPr>
        <p:spPr bwMode="auto">
          <a:xfrm>
            <a:off x="4556685" y="2176427"/>
            <a:ext cx="2971800" cy="362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eaLnBrk="1" fontAlgn="base" hangingPunct="1">
              <a:lnSpc>
                <a:spcPct val="120000"/>
              </a:lnSpc>
              <a:buClrTx/>
              <a:buSzTx/>
            </a:pP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SRS</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文档</a:t>
            </a:r>
          </a:p>
        </p:txBody>
      </p:sp>
      <p:sp>
        <p:nvSpPr>
          <p:cNvPr id="51" name="WordArt 20"/>
          <p:cNvSpPr>
            <a:spLocks noChangeArrowheads="1" noChangeShapeType="1" noTextEdit="1"/>
          </p:cNvSpPr>
          <p:nvPr/>
        </p:nvSpPr>
        <p:spPr bwMode="auto">
          <a:xfrm>
            <a:off x="4414664" y="2832483"/>
            <a:ext cx="304800" cy="457059"/>
          </a:xfrm>
          <a:prstGeom prst="rect">
            <a:avLst/>
          </a:prstGeom>
          <a:extLst>
            <a:ext uri="{91240B29-F687-4F45-9708-019B960494DF}">
              <a14:hiddenLine xmlns:a14="http://schemas.microsoft.com/office/drawing/2010/main" w="3175">
                <a:solidFill>
                  <a:srgbClr val="0875F8"/>
                </a:solidFill>
                <a:round/>
              </a14:hiddenLine>
            </a:ext>
          </a:extLst>
        </p:spPr>
        <p:txBody>
          <a:bodyPr wrap="none" fromWordArt="1">
            <a:prstTxWarp prst="textPlain">
              <a:avLst>
                <a:gd name="adj" fmla="val 50000"/>
              </a:avLst>
            </a:prstTxWarp>
          </a:bodyPr>
          <a:lstStyle/>
          <a:p>
            <a:r>
              <a:rPr lang="en-US" altLang="zh-CN" sz="3600" b="1" kern="10">
                <a:solidFill>
                  <a:srgbClr val="414455"/>
                </a:solidFill>
                <a:latin typeface="微软雅黑" panose="020B0503020204020204" pitchFamily="34" charset="-122"/>
                <a:ea typeface="微软雅黑" panose="020B0503020204020204" pitchFamily="34" charset="-122"/>
                <a:cs typeface="Arial" panose="020B0604020202020204"/>
              </a:rPr>
              <a:t>4</a:t>
            </a:r>
            <a:endParaRPr lang="zh-CN" altLang="en-US" sz="3600" b="1" kern="10">
              <a:solidFill>
                <a:srgbClr val="414455"/>
              </a:solidFill>
              <a:latin typeface="微软雅黑" panose="020B0503020204020204" pitchFamily="34" charset="-122"/>
              <a:ea typeface="微软雅黑" panose="020B0503020204020204" pitchFamily="34" charset="-122"/>
              <a:cs typeface="Arial" panose="020B0604020202020204"/>
            </a:endParaRPr>
          </a:p>
        </p:txBody>
      </p:sp>
      <p:sp>
        <p:nvSpPr>
          <p:cNvPr id="52" name="Rectangle 22"/>
          <p:cNvSpPr>
            <a:spLocks noChangeArrowheads="1"/>
          </p:cNvSpPr>
          <p:nvPr/>
        </p:nvSpPr>
        <p:spPr bwMode="auto">
          <a:xfrm>
            <a:off x="4948064" y="2885354"/>
            <a:ext cx="2971800" cy="362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eaLnBrk="1" fontAlgn="base" hangingPunct="1">
              <a:lnSpc>
                <a:spcPct val="120000"/>
              </a:lnSpc>
              <a:buClrTx/>
              <a:buSzTx/>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参考资料</a:t>
            </a:r>
          </a:p>
        </p:txBody>
      </p:sp>
      <p:sp>
        <p:nvSpPr>
          <p:cNvPr id="53" name="WordArt 20"/>
          <p:cNvSpPr>
            <a:spLocks noChangeArrowheads="1" noChangeShapeType="1" noTextEdit="1"/>
          </p:cNvSpPr>
          <p:nvPr/>
        </p:nvSpPr>
        <p:spPr bwMode="auto">
          <a:xfrm>
            <a:off x="4757564" y="3594281"/>
            <a:ext cx="304800" cy="457059"/>
          </a:xfrm>
          <a:prstGeom prst="rect">
            <a:avLst/>
          </a:prstGeom>
          <a:extLst>
            <a:ext uri="{91240B29-F687-4F45-9708-019B960494DF}">
              <a14:hiddenLine xmlns:a14="http://schemas.microsoft.com/office/drawing/2010/main" w="3175">
                <a:solidFill>
                  <a:srgbClr val="0875F8"/>
                </a:solidFill>
                <a:round/>
              </a14:hiddenLine>
            </a:ext>
          </a:extLst>
        </p:spPr>
        <p:txBody>
          <a:bodyPr wrap="none" fromWordArt="1">
            <a:prstTxWarp prst="textPlain">
              <a:avLst>
                <a:gd name="adj" fmla="val 50000"/>
              </a:avLst>
            </a:prstTxWarp>
          </a:bodyPr>
          <a:lstStyle/>
          <a:p>
            <a:r>
              <a:rPr lang="en-US" altLang="zh-CN" sz="3600" b="1" kern="10" dirty="0">
                <a:solidFill>
                  <a:srgbClr val="414455"/>
                </a:solidFill>
                <a:latin typeface="微软雅黑" panose="020B0503020204020204" pitchFamily="34" charset="-122"/>
                <a:ea typeface="微软雅黑" panose="020B0503020204020204" pitchFamily="34" charset="-122"/>
                <a:cs typeface="Arial" panose="020B0604020202020204"/>
              </a:rPr>
              <a:t>5</a:t>
            </a:r>
            <a:endParaRPr lang="zh-CN" altLang="en-US" sz="3600" b="1" kern="10" dirty="0">
              <a:solidFill>
                <a:srgbClr val="414455"/>
              </a:solidFill>
              <a:latin typeface="微软雅黑" panose="020B0503020204020204" pitchFamily="34" charset="-122"/>
              <a:ea typeface="微软雅黑" panose="020B0503020204020204" pitchFamily="34" charset="-122"/>
              <a:cs typeface="Arial" panose="020B0604020202020204"/>
            </a:endParaRPr>
          </a:p>
        </p:txBody>
      </p:sp>
      <p:sp>
        <p:nvSpPr>
          <p:cNvPr id="54" name="Rectangle 22"/>
          <p:cNvSpPr>
            <a:spLocks noChangeArrowheads="1"/>
          </p:cNvSpPr>
          <p:nvPr/>
        </p:nvSpPr>
        <p:spPr bwMode="auto">
          <a:xfrm>
            <a:off x="5290964" y="3594281"/>
            <a:ext cx="2971800" cy="362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eaLnBrk="1" fontAlgn="base" hangingPunct="1">
              <a:lnSpc>
                <a:spcPct val="120000"/>
              </a:lnSpc>
              <a:buClrTx/>
              <a:buSzTx/>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分工及评分</a:t>
            </a: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0-#ppt_w/2"/>
                                          </p:val>
                                        </p:tav>
                                        <p:tav tm="100000">
                                          <p:val>
                                            <p:strVal val="#ppt_x"/>
                                          </p:val>
                                        </p:tav>
                                      </p:tavLst>
                                    </p:anim>
                                    <p:anim calcmode="lin" valueType="num">
                                      <p:cBhvr additive="base">
                                        <p:cTn id="8" dur="500" fill="hold"/>
                                        <p:tgtEl>
                                          <p:spTgt spid="4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500" fill="hold"/>
                                        <p:tgtEl>
                                          <p:spTgt spid="41"/>
                                        </p:tgtEl>
                                        <p:attrNameLst>
                                          <p:attrName>ppt_x</p:attrName>
                                        </p:attrNameLst>
                                      </p:cBhvr>
                                      <p:tavLst>
                                        <p:tav tm="0">
                                          <p:val>
                                            <p:strVal val="1+#ppt_w/2"/>
                                          </p:val>
                                        </p:tav>
                                        <p:tav tm="100000">
                                          <p:val>
                                            <p:strVal val="#ppt_x"/>
                                          </p:val>
                                        </p:tav>
                                      </p:tavLst>
                                    </p:anim>
                                    <p:anim calcmode="lin" valueType="num">
                                      <p:cBhvr additive="base">
                                        <p:cTn id="12" dur="500" fill="hold"/>
                                        <p:tgtEl>
                                          <p:spTgt spid="41"/>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34" presetClass="entr" presetSubtype="0" fill="hold" grpId="0" nodeType="afterEffect">
                                  <p:stCondLst>
                                    <p:cond delay="0"/>
                                  </p:stCondLst>
                                  <p:childTnLst>
                                    <p:set>
                                      <p:cBhvr>
                                        <p:cTn id="15" dur="1" fill="hold">
                                          <p:stCondLst>
                                            <p:cond delay="0"/>
                                          </p:stCondLst>
                                        </p:cTn>
                                        <p:tgtEl>
                                          <p:spTgt spid="43"/>
                                        </p:tgtEl>
                                        <p:attrNameLst>
                                          <p:attrName>style.visibility</p:attrName>
                                        </p:attrNameLst>
                                      </p:cBhvr>
                                      <p:to>
                                        <p:strVal val="visible"/>
                                      </p:to>
                                    </p:set>
                                    <p:anim from="(-#ppt_w/2)" to="(#ppt_x)" calcmode="lin" valueType="num">
                                      <p:cBhvr>
                                        <p:cTn id="16" dur="600" fill="hold">
                                          <p:stCondLst>
                                            <p:cond delay="0"/>
                                          </p:stCondLst>
                                        </p:cTn>
                                        <p:tgtEl>
                                          <p:spTgt spid="43"/>
                                        </p:tgtEl>
                                        <p:attrNameLst>
                                          <p:attrName>ppt_x</p:attrName>
                                        </p:attrNameLst>
                                      </p:cBhvr>
                                    </p:anim>
                                    <p:anim from="0" to="-1.0" calcmode="lin" valueType="num">
                                      <p:cBhvr>
                                        <p:cTn id="17" dur="200" decel="50000" autoRev="1" fill="hold">
                                          <p:stCondLst>
                                            <p:cond delay="600"/>
                                          </p:stCondLst>
                                        </p:cTn>
                                        <p:tgtEl>
                                          <p:spTgt spid="43"/>
                                        </p:tgtEl>
                                        <p:attrNameLst>
                                          <p:attrName>xshear</p:attrName>
                                        </p:attrNameLst>
                                      </p:cBhvr>
                                    </p:anim>
                                    <p:animScale>
                                      <p:cBhvr>
                                        <p:cTn id="18" dur="200" decel="100000" autoRev="1" fill="hold">
                                          <p:stCondLst>
                                            <p:cond delay="600"/>
                                          </p:stCondLst>
                                        </p:cTn>
                                        <p:tgtEl>
                                          <p:spTgt spid="43"/>
                                        </p:tgtEl>
                                      </p:cBhvr>
                                      <p:from x="100000" y="100000"/>
                                      <p:to x="80000" y="100000"/>
                                    </p:animScale>
                                    <p:anim by="(#ppt_h/3+#ppt_w*0.1)" calcmode="lin" valueType="num">
                                      <p:cBhvr additive="sum">
                                        <p:cTn id="19" dur="200" decel="100000" autoRev="1" fill="hold">
                                          <p:stCondLst>
                                            <p:cond delay="600"/>
                                          </p:stCondLst>
                                        </p:cTn>
                                        <p:tgtEl>
                                          <p:spTgt spid="43"/>
                                        </p:tgtEl>
                                        <p:attrNameLst>
                                          <p:attrName>ppt_x</p:attrName>
                                        </p:attrNameLst>
                                      </p:cBhvr>
                                    </p:anim>
                                  </p:childTnLst>
                                </p:cTn>
                              </p:par>
                              <p:par>
                                <p:cTn id="20" presetID="34" presetClass="entr" presetSubtype="0" fill="hold" grpId="0" nodeType="withEffect">
                                  <p:stCondLst>
                                    <p:cond delay="0"/>
                                  </p:stCondLst>
                                  <p:childTnLst>
                                    <p:set>
                                      <p:cBhvr>
                                        <p:cTn id="21" dur="1" fill="hold">
                                          <p:stCondLst>
                                            <p:cond delay="0"/>
                                          </p:stCondLst>
                                        </p:cTn>
                                        <p:tgtEl>
                                          <p:spTgt spid="44"/>
                                        </p:tgtEl>
                                        <p:attrNameLst>
                                          <p:attrName>style.visibility</p:attrName>
                                        </p:attrNameLst>
                                      </p:cBhvr>
                                      <p:to>
                                        <p:strVal val="visible"/>
                                      </p:to>
                                    </p:set>
                                    <p:anim from="(-#ppt_w/2)" to="(#ppt_x)" calcmode="lin" valueType="num">
                                      <p:cBhvr>
                                        <p:cTn id="22" dur="600" fill="hold">
                                          <p:stCondLst>
                                            <p:cond delay="0"/>
                                          </p:stCondLst>
                                        </p:cTn>
                                        <p:tgtEl>
                                          <p:spTgt spid="44"/>
                                        </p:tgtEl>
                                        <p:attrNameLst>
                                          <p:attrName>ppt_x</p:attrName>
                                        </p:attrNameLst>
                                      </p:cBhvr>
                                    </p:anim>
                                    <p:anim from="0" to="-1.0" calcmode="lin" valueType="num">
                                      <p:cBhvr>
                                        <p:cTn id="23" dur="200" decel="50000" autoRev="1" fill="hold">
                                          <p:stCondLst>
                                            <p:cond delay="600"/>
                                          </p:stCondLst>
                                        </p:cTn>
                                        <p:tgtEl>
                                          <p:spTgt spid="44"/>
                                        </p:tgtEl>
                                        <p:attrNameLst>
                                          <p:attrName>xshear</p:attrName>
                                        </p:attrNameLst>
                                      </p:cBhvr>
                                    </p:anim>
                                    <p:animScale>
                                      <p:cBhvr>
                                        <p:cTn id="24" dur="200" decel="100000" autoRev="1" fill="hold">
                                          <p:stCondLst>
                                            <p:cond delay="600"/>
                                          </p:stCondLst>
                                        </p:cTn>
                                        <p:tgtEl>
                                          <p:spTgt spid="44"/>
                                        </p:tgtEl>
                                      </p:cBhvr>
                                      <p:from x="100000" y="100000"/>
                                      <p:to x="80000" y="100000"/>
                                    </p:animScale>
                                    <p:anim by="(#ppt_h/3+#ppt_w*0.1)" calcmode="lin" valueType="num">
                                      <p:cBhvr additive="sum">
                                        <p:cTn id="25" dur="200" decel="100000" autoRev="1" fill="hold">
                                          <p:stCondLst>
                                            <p:cond delay="600"/>
                                          </p:stCondLst>
                                        </p:cTn>
                                        <p:tgtEl>
                                          <p:spTgt spid="44"/>
                                        </p:tgtEl>
                                        <p:attrNameLst>
                                          <p:attrName>ppt_x</p:attrName>
                                        </p:attrNameLst>
                                      </p:cBhvr>
                                    </p:anim>
                                  </p:childTnLst>
                                </p:cTn>
                              </p:par>
                            </p:childTnLst>
                          </p:cTn>
                        </p:par>
                        <p:par>
                          <p:cTn id="26" fill="hold">
                            <p:stCondLst>
                              <p:cond delay="1500"/>
                            </p:stCondLst>
                            <p:childTnLst>
                              <p:par>
                                <p:cTn id="27" presetID="49" presetClass="entr" presetSubtype="0" decel="100000" fill="hold" grpId="0" nodeType="afterEffect">
                                  <p:stCondLst>
                                    <p:cond delay="0"/>
                                  </p:stCondLst>
                                  <p:childTnLst>
                                    <p:set>
                                      <p:cBhvr>
                                        <p:cTn id="28" dur="1" fill="hold">
                                          <p:stCondLst>
                                            <p:cond delay="0"/>
                                          </p:stCondLst>
                                        </p:cTn>
                                        <p:tgtEl>
                                          <p:spTgt spid="45"/>
                                        </p:tgtEl>
                                        <p:attrNameLst>
                                          <p:attrName>style.visibility</p:attrName>
                                        </p:attrNameLst>
                                      </p:cBhvr>
                                      <p:to>
                                        <p:strVal val="visible"/>
                                      </p:to>
                                    </p:set>
                                    <p:anim calcmode="lin" valueType="num">
                                      <p:cBhvr>
                                        <p:cTn id="29" dur="500" fill="hold"/>
                                        <p:tgtEl>
                                          <p:spTgt spid="45"/>
                                        </p:tgtEl>
                                        <p:attrNameLst>
                                          <p:attrName>ppt_w</p:attrName>
                                        </p:attrNameLst>
                                      </p:cBhvr>
                                      <p:tavLst>
                                        <p:tav tm="0">
                                          <p:val>
                                            <p:fltVal val="0"/>
                                          </p:val>
                                        </p:tav>
                                        <p:tav tm="100000">
                                          <p:val>
                                            <p:strVal val="#ppt_w"/>
                                          </p:val>
                                        </p:tav>
                                      </p:tavLst>
                                    </p:anim>
                                    <p:anim calcmode="lin" valueType="num">
                                      <p:cBhvr>
                                        <p:cTn id="30" dur="500" fill="hold"/>
                                        <p:tgtEl>
                                          <p:spTgt spid="45"/>
                                        </p:tgtEl>
                                        <p:attrNameLst>
                                          <p:attrName>ppt_h</p:attrName>
                                        </p:attrNameLst>
                                      </p:cBhvr>
                                      <p:tavLst>
                                        <p:tav tm="0">
                                          <p:val>
                                            <p:fltVal val="0"/>
                                          </p:val>
                                        </p:tav>
                                        <p:tav tm="100000">
                                          <p:val>
                                            <p:strVal val="#ppt_h"/>
                                          </p:val>
                                        </p:tav>
                                      </p:tavLst>
                                    </p:anim>
                                    <p:anim calcmode="lin" valueType="num">
                                      <p:cBhvr>
                                        <p:cTn id="31" dur="500" fill="hold"/>
                                        <p:tgtEl>
                                          <p:spTgt spid="45"/>
                                        </p:tgtEl>
                                        <p:attrNameLst>
                                          <p:attrName>style.rotation</p:attrName>
                                        </p:attrNameLst>
                                      </p:cBhvr>
                                      <p:tavLst>
                                        <p:tav tm="0">
                                          <p:val>
                                            <p:fltVal val="360"/>
                                          </p:val>
                                        </p:tav>
                                        <p:tav tm="100000">
                                          <p:val>
                                            <p:fltVal val="0"/>
                                          </p:val>
                                        </p:tav>
                                      </p:tavLst>
                                    </p:anim>
                                    <p:animEffect transition="in" filter="fade">
                                      <p:cBhvr>
                                        <p:cTn id="32" dur="500"/>
                                        <p:tgtEl>
                                          <p:spTgt spid="45"/>
                                        </p:tgtEl>
                                      </p:cBhvr>
                                    </p:animEffect>
                                  </p:childTnLst>
                                </p:cTn>
                              </p:par>
                              <p:par>
                                <p:cTn id="33" presetID="42" presetClass="entr" presetSubtype="0" fill="hold" grpId="0" nodeType="with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1000"/>
                                        <p:tgtEl>
                                          <p:spTgt spid="46"/>
                                        </p:tgtEl>
                                      </p:cBhvr>
                                    </p:animEffect>
                                    <p:anim calcmode="lin" valueType="num">
                                      <p:cBhvr>
                                        <p:cTn id="36" dur="1000" fill="hold"/>
                                        <p:tgtEl>
                                          <p:spTgt spid="46"/>
                                        </p:tgtEl>
                                        <p:attrNameLst>
                                          <p:attrName>ppt_x</p:attrName>
                                        </p:attrNameLst>
                                      </p:cBhvr>
                                      <p:tavLst>
                                        <p:tav tm="0">
                                          <p:val>
                                            <p:strVal val="#ppt_x"/>
                                          </p:val>
                                        </p:tav>
                                        <p:tav tm="100000">
                                          <p:val>
                                            <p:strVal val="#ppt_x"/>
                                          </p:val>
                                        </p:tav>
                                      </p:tavLst>
                                    </p:anim>
                                    <p:anim calcmode="lin" valueType="num">
                                      <p:cBhvr>
                                        <p:cTn id="37" dur="1000" fill="hold"/>
                                        <p:tgtEl>
                                          <p:spTgt spid="46"/>
                                        </p:tgtEl>
                                        <p:attrNameLst>
                                          <p:attrName>ppt_y</p:attrName>
                                        </p:attrNameLst>
                                      </p:cBhvr>
                                      <p:tavLst>
                                        <p:tav tm="0">
                                          <p:val>
                                            <p:strVal val="#ppt_y+.1"/>
                                          </p:val>
                                        </p:tav>
                                        <p:tav tm="100000">
                                          <p:val>
                                            <p:strVal val="#ppt_y"/>
                                          </p:val>
                                        </p:tav>
                                      </p:tavLst>
                                    </p:anim>
                                  </p:childTnLst>
                                </p:cTn>
                              </p:par>
                            </p:childTnLst>
                          </p:cTn>
                        </p:par>
                        <p:par>
                          <p:cTn id="38" fill="hold">
                            <p:stCondLst>
                              <p:cond delay="2000"/>
                            </p:stCondLst>
                            <p:childTnLst>
                              <p:par>
                                <p:cTn id="39" presetID="49" presetClass="entr" presetSubtype="0" decel="100000" fill="hold" grpId="0" nodeType="afterEffect">
                                  <p:stCondLst>
                                    <p:cond delay="0"/>
                                  </p:stCondLst>
                                  <p:childTnLst>
                                    <p:set>
                                      <p:cBhvr>
                                        <p:cTn id="40" dur="1" fill="hold">
                                          <p:stCondLst>
                                            <p:cond delay="0"/>
                                          </p:stCondLst>
                                        </p:cTn>
                                        <p:tgtEl>
                                          <p:spTgt spid="47"/>
                                        </p:tgtEl>
                                        <p:attrNameLst>
                                          <p:attrName>style.visibility</p:attrName>
                                        </p:attrNameLst>
                                      </p:cBhvr>
                                      <p:to>
                                        <p:strVal val="visible"/>
                                      </p:to>
                                    </p:set>
                                    <p:anim calcmode="lin" valueType="num">
                                      <p:cBhvr>
                                        <p:cTn id="41" dur="500" fill="hold"/>
                                        <p:tgtEl>
                                          <p:spTgt spid="47"/>
                                        </p:tgtEl>
                                        <p:attrNameLst>
                                          <p:attrName>ppt_w</p:attrName>
                                        </p:attrNameLst>
                                      </p:cBhvr>
                                      <p:tavLst>
                                        <p:tav tm="0">
                                          <p:val>
                                            <p:fltVal val="0"/>
                                          </p:val>
                                        </p:tav>
                                        <p:tav tm="100000">
                                          <p:val>
                                            <p:strVal val="#ppt_w"/>
                                          </p:val>
                                        </p:tav>
                                      </p:tavLst>
                                    </p:anim>
                                    <p:anim calcmode="lin" valueType="num">
                                      <p:cBhvr>
                                        <p:cTn id="42" dur="500" fill="hold"/>
                                        <p:tgtEl>
                                          <p:spTgt spid="47"/>
                                        </p:tgtEl>
                                        <p:attrNameLst>
                                          <p:attrName>ppt_h</p:attrName>
                                        </p:attrNameLst>
                                      </p:cBhvr>
                                      <p:tavLst>
                                        <p:tav tm="0">
                                          <p:val>
                                            <p:fltVal val="0"/>
                                          </p:val>
                                        </p:tav>
                                        <p:tav tm="100000">
                                          <p:val>
                                            <p:strVal val="#ppt_h"/>
                                          </p:val>
                                        </p:tav>
                                      </p:tavLst>
                                    </p:anim>
                                    <p:anim calcmode="lin" valueType="num">
                                      <p:cBhvr>
                                        <p:cTn id="43" dur="500" fill="hold"/>
                                        <p:tgtEl>
                                          <p:spTgt spid="47"/>
                                        </p:tgtEl>
                                        <p:attrNameLst>
                                          <p:attrName>style.rotation</p:attrName>
                                        </p:attrNameLst>
                                      </p:cBhvr>
                                      <p:tavLst>
                                        <p:tav tm="0">
                                          <p:val>
                                            <p:fltVal val="360"/>
                                          </p:val>
                                        </p:tav>
                                        <p:tav tm="100000">
                                          <p:val>
                                            <p:fltVal val="0"/>
                                          </p:val>
                                        </p:tav>
                                      </p:tavLst>
                                    </p:anim>
                                    <p:animEffect transition="in" filter="fade">
                                      <p:cBhvr>
                                        <p:cTn id="44" dur="500"/>
                                        <p:tgtEl>
                                          <p:spTgt spid="47"/>
                                        </p:tgtEl>
                                      </p:cBhvr>
                                    </p:animEffect>
                                  </p:childTnLst>
                                </p:cTn>
                              </p:par>
                              <p:par>
                                <p:cTn id="45" presetID="42" presetClass="entr" presetSubtype="0"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1000"/>
                                        <p:tgtEl>
                                          <p:spTgt spid="48"/>
                                        </p:tgtEl>
                                      </p:cBhvr>
                                    </p:animEffect>
                                    <p:anim calcmode="lin" valueType="num">
                                      <p:cBhvr>
                                        <p:cTn id="48" dur="1000" fill="hold"/>
                                        <p:tgtEl>
                                          <p:spTgt spid="48"/>
                                        </p:tgtEl>
                                        <p:attrNameLst>
                                          <p:attrName>ppt_x</p:attrName>
                                        </p:attrNameLst>
                                      </p:cBhvr>
                                      <p:tavLst>
                                        <p:tav tm="0">
                                          <p:val>
                                            <p:strVal val="#ppt_x"/>
                                          </p:val>
                                        </p:tav>
                                        <p:tav tm="100000">
                                          <p:val>
                                            <p:strVal val="#ppt_x"/>
                                          </p:val>
                                        </p:tav>
                                      </p:tavLst>
                                    </p:anim>
                                    <p:anim calcmode="lin" valueType="num">
                                      <p:cBhvr>
                                        <p:cTn id="49" dur="1000" fill="hold"/>
                                        <p:tgtEl>
                                          <p:spTgt spid="48"/>
                                        </p:tgtEl>
                                        <p:attrNameLst>
                                          <p:attrName>ppt_y</p:attrName>
                                        </p:attrNameLst>
                                      </p:cBhvr>
                                      <p:tavLst>
                                        <p:tav tm="0">
                                          <p:val>
                                            <p:strVal val="#ppt_y+.1"/>
                                          </p:val>
                                        </p:tav>
                                        <p:tav tm="100000">
                                          <p:val>
                                            <p:strVal val="#ppt_y"/>
                                          </p:val>
                                        </p:tav>
                                      </p:tavLst>
                                    </p:anim>
                                  </p:childTnLst>
                                </p:cTn>
                              </p:par>
                            </p:childTnLst>
                          </p:cTn>
                        </p:par>
                        <p:par>
                          <p:cTn id="50" fill="hold">
                            <p:stCondLst>
                              <p:cond delay="2500"/>
                            </p:stCondLst>
                            <p:childTnLst>
                              <p:par>
                                <p:cTn id="51" presetID="49" presetClass="entr" presetSubtype="0" decel="100000" fill="hold" grpId="0" nodeType="afterEffect">
                                  <p:stCondLst>
                                    <p:cond delay="0"/>
                                  </p:stCondLst>
                                  <p:childTnLst>
                                    <p:set>
                                      <p:cBhvr>
                                        <p:cTn id="52" dur="1" fill="hold">
                                          <p:stCondLst>
                                            <p:cond delay="0"/>
                                          </p:stCondLst>
                                        </p:cTn>
                                        <p:tgtEl>
                                          <p:spTgt spid="49"/>
                                        </p:tgtEl>
                                        <p:attrNameLst>
                                          <p:attrName>style.visibility</p:attrName>
                                        </p:attrNameLst>
                                      </p:cBhvr>
                                      <p:to>
                                        <p:strVal val="visible"/>
                                      </p:to>
                                    </p:set>
                                    <p:anim calcmode="lin" valueType="num">
                                      <p:cBhvr>
                                        <p:cTn id="53" dur="500" fill="hold"/>
                                        <p:tgtEl>
                                          <p:spTgt spid="49"/>
                                        </p:tgtEl>
                                        <p:attrNameLst>
                                          <p:attrName>ppt_w</p:attrName>
                                        </p:attrNameLst>
                                      </p:cBhvr>
                                      <p:tavLst>
                                        <p:tav tm="0">
                                          <p:val>
                                            <p:fltVal val="0"/>
                                          </p:val>
                                        </p:tav>
                                        <p:tav tm="100000">
                                          <p:val>
                                            <p:strVal val="#ppt_w"/>
                                          </p:val>
                                        </p:tav>
                                      </p:tavLst>
                                    </p:anim>
                                    <p:anim calcmode="lin" valueType="num">
                                      <p:cBhvr>
                                        <p:cTn id="54" dur="500" fill="hold"/>
                                        <p:tgtEl>
                                          <p:spTgt spid="49"/>
                                        </p:tgtEl>
                                        <p:attrNameLst>
                                          <p:attrName>ppt_h</p:attrName>
                                        </p:attrNameLst>
                                      </p:cBhvr>
                                      <p:tavLst>
                                        <p:tav tm="0">
                                          <p:val>
                                            <p:fltVal val="0"/>
                                          </p:val>
                                        </p:tav>
                                        <p:tav tm="100000">
                                          <p:val>
                                            <p:strVal val="#ppt_h"/>
                                          </p:val>
                                        </p:tav>
                                      </p:tavLst>
                                    </p:anim>
                                    <p:anim calcmode="lin" valueType="num">
                                      <p:cBhvr>
                                        <p:cTn id="55" dur="500" fill="hold"/>
                                        <p:tgtEl>
                                          <p:spTgt spid="49"/>
                                        </p:tgtEl>
                                        <p:attrNameLst>
                                          <p:attrName>style.rotation</p:attrName>
                                        </p:attrNameLst>
                                      </p:cBhvr>
                                      <p:tavLst>
                                        <p:tav tm="0">
                                          <p:val>
                                            <p:fltVal val="360"/>
                                          </p:val>
                                        </p:tav>
                                        <p:tav tm="100000">
                                          <p:val>
                                            <p:fltVal val="0"/>
                                          </p:val>
                                        </p:tav>
                                      </p:tavLst>
                                    </p:anim>
                                    <p:animEffect transition="in" filter="fade">
                                      <p:cBhvr>
                                        <p:cTn id="56" dur="500"/>
                                        <p:tgtEl>
                                          <p:spTgt spid="49"/>
                                        </p:tgtEl>
                                      </p:cBhvr>
                                    </p:animEffect>
                                  </p:childTnLst>
                                </p:cTn>
                              </p:par>
                              <p:par>
                                <p:cTn id="57" presetID="42" presetClass="entr" presetSubtype="0" fill="hold" grpId="0" nodeType="withEffect">
                                  <p:stCondLst>
                                    <p:cond delay="0"/>
                                  </p:stCondLst>
                                  <p:childTnLst>
                                    <p:set>
                                      <p:cBhvr>
                                        <p:cTn id="58" dur="1" fill="hold">
                                          <p:stCondLst>
                                            <p:cond delay="0"/>
                                          </p:stCondLst>
                                        </p:cTn>
                                        <p:tgtEl>
                                          <p:spTgt spid="50"/>
                                        </p:tgtEl>
                                        <p:attrNameLst>
                                          <p:attrName>style.visibility</p:attrName>
                                        </p:attrNameLst>
                                      </p:cBhvr>
                                      <p:to>
                                        <p:strVal val="visible"/>
                                      </p:to>
                                    </p:set>
                                    <p:animEffect transition="in" filter="fade">
                                      <p:cBhvr>
                                        <p:cTn id="59" dur="1000"/>
                                        <p:tgtEl>
                                          <p:spTgt spid="50"/>
                                        </p:tgtEl>
                                      </p:cBhvr>
                                    </p:animEffect>
                                    <p:anim calcmode="lin" valueType="num">
                                      <p:cBhvr>
                                        <p:cTn id="60" dur="1000" fill="hold"/>
                                        <p:tgtEl>
                                          <p:spTgt spid="50"/>
                                        </p:tgtEl>
                                        <p:attrNameLst>
                                          <p:attrName>ppt_x</p:attrName>
                                        </p:attrNameLst>
                                      </p:cBhvr>
                                      <p:tavLst>
                                        <p:tav tm="0">
                                          <p:val>
                                            <p:strVal val="#ppt_x"/>
                                          </p:val>
                                        </p:tav>
                                        <p:tav tm="100000">
                                          <p:val>
                                            <p:strVal val="#ppt_x"/>
                                          </p:val>
                                        </p:tav>
                                      </p:tavLst>
                                    </p:anim>
                                    <p:anim calcmode="lin" valueType="num">
                                      <p:cBhvr>
                                        <p:cTn id="61" dur="1000" fill="hold"/>
                                        <p:tgtEl>
                                          <p:spTgt spid="50"/>
                                        </p:tgtEl>
                                        <p:attrNameLst>
                                          <p:attrName>ppt_y</p:attrName>
                                        </p:attrNameLst>
                                      </p:cBhvr>
                                      <p:tavLst>
                                        <p:tav tm="0">
                                          <p:val>
                                            <p:strVal val="#ppt_y+.1"/>
                                          </p:val>
                                        </p:tav>
                                        <p:tav tm="100000">
                                          <p:val>
                                            <p:strVal val="#ppt_y"/>
                                          </p:val>
                                        </p:tav>
                                      </p:tavLst>
                                    </p:anim>
                                  </p:childTnLst>
                                </p:cTn>
                              </p:par>
                            </p:childTnLst>
                          </p:cTn>
                        </p:par>
                        <p:par>
                          <p:cTn id="62" fill="hold">
                            <p:stCondLst>
                              <p:cond delay="3000"/>
                            </p:stCondLst>
                            <p:childTnLst>
                              <p:par>
                                <p:cTn id="63" presetID="49" presetClass="entr" presetSubtype="0" decel="100000" fill="hold" grpId="0" nodeType="afterEffect">
                                  <p:stCondLst>
                                    <p:cond delay="0"/>
                                  </p:stCondLst>
                                  <p:childTnLst>
                                    <p:set>
                                      <p:cBhvr>
                                        <p:cTn id="64" dur="1" fill="hold">
                                          <p:stCondLst>
                                            <p:cond delay="0"/>
                                          </p:stCondLst>
                                        </p:cTn>
                                        <p:tgtEl>
                                          <p:spTgt spid="51"/>
                                        </p:tgtEl>
                                        <p:attrNameLst>
                                          <p:attrName>style.visibility</p:attrName>
                                        </p:attrNameLst>
                                      </p:cBhvr>
                                      <p:to>
                                        <p:strVal val="visible"/>
                                      </p:to>
                                    </p:set>
                                    <p:anim calcmode="lin" valueType="num">
                                      <p:cBhvr>
                                        <p:cTn id="65" dur="500" fill="hold"/>
                                        <p:tgtEl>
                                          <p:spTgt spid="51"/>
                                        </p:tgtEl>
                                        <p:attrNameLst>
                                          <p:attrName>ppt_w</p:attrName>
                                        </p:attrNameLst>
                                      </p:cBhvr>
                                      <p:tavLst>
                                        <p:tav tm="0">
                                          <p:val>
                                            <p:fltVal val="0"/>
                                          </p:val>
                                        </p:tav>
                                        <p:tav tm="100000">
                                          <p:val>
                                            <p:strVal val="#ppt_w"/>
                                          </p:val>
                                        </p:tav>
                                      </p:tavLst>
                                    </p:anim>
                                    <p:anim calcmode="lin" valueType="num">
                                      <p:cBhvr>
                                        <p:cTn id="66" dur="500" fill="hold"/>
                                        <p:tgtEl>
                                          <p:spTgt spid="51"/>
                                        </p:tgtEl>
                                        <p:attrNameLst>
                                          <p:attrName>ppt_h</p:attrName>
                                        </p:attrNameLst>
                                      </p:cBhvr>
                                      <p:tavLst>
                                        <p:tav tm="0">
                                          <p:val>
                                            <p:fltVal val="0"/>
                                          </p:val>
                                        </p:tav>
                                        <p:tav tm="100000">
                                          <p:val>
                                            <p:strVal val="#ppt_h"/>
                                          </p:val>
                                        </p:tav>
                                      </p:tavLst>
                                    </p:anim>
                                    <p:anim calcmode="lin" valueType="num">
                                      <p:cBhvr>
                                        <p:cTn id="67" dur="500" fill="hold"/>
                                        <p:tgtEl>
                                          <p:spTgt spid="51"/>
                                        </p:tgtEl>
                                        <p:attrNameLst>
                                          <p:attrName>style.rotation</p:attrName>
                                        </p:attrNameLst>
                                      </p:cBhvr>
                                      <p:tavLst>
                                        <p:tav tm="0">
                                          <p:val>
                                            <p:fltVal val="360"/>
                                          </p:val>
                                        </p:tav>
                                        <p:tav tm="100000">
                                          <p:val>
                                            <p:fltVal val="0"/>
                                          </p:val>
                                        </p:tav>
                                      </p:tavLst>
                                    </p:anim>
                                    <p:animEffect transition="in" filter="fade">
                                      <p:cBhvr>
                                        <p:cTn id="68" dur="500"/>
                                        <p:tgtEl>
                                          <p:spTgt spid="51"/>
                                        </p:tgtEl>
                                      </p:cBhvr>
                                    </p:animEffect>
                                  </p:childTnLst>
                                </p:cTn>
                              </p:par>
                              <p:par>
                                <p:cTn id="69" presetID="42" presetClass="entr" presetSubtype="0" fill="hold" grpId="0" nodeType="withEffect">
                                  <p:stCondLst>
                                    <p:cond delay="0"/>
                                  </p:stCondLst>
                                  <p:childTnLst>
                                    <p:set>
                                      <p:cBhvr>
                                        <p:cTn id="70" dur="1" fill="hold">
                                          <p:stCondLst>
                                            <p:cond delay="0"/>
                                          </p:stCondLst>
                                        </p:cTn>
                                        <p:tgtEl>
                                          <p:spTgt spid="52"/>
                                        </p:tgtEl>
                                        <p:attrNameLst>
                                          <p:attrName>style.visibility</p:attrName>
                                        </p:attrNameLst>
                                      </p:cBhvr>
                                      <p:to>
                                        <p:strVal val="visible"/>
                                      </p:to>
                                    </p:set>
                                    <p:animEffect transition="in" filter="fade">
                                      <p:cBhvr>
                                        <p:cTn id="71" dur="1000"/>
                                        <p:tgtEl>
                                          <p:spTgt spid="52"/>
                                        </p:tgtEl>
                                      </p:cBhvr>
                                    </p:animEffect>
                                    <p:anim calcmode="lin" valueType="num">
                                      <p:cBhvr>
                                        <p:cTn id="72" dur="1000" fill="hold"/>
                                        <p:tgtEl>
                                          <p:spTgt spid="52"/>
                                        </p:tgtEl>
                                        <p:attrNameLst>
                                          <p:attrName>ppt_x</p:attrName>
                                        </p:attrNameLst>
                                      </p:cBhvr>
                                      <p:tavLst>
                                        <p:tav tm="0">
                                          <p:val>
                                            <p:strVal val="#ppt_x"/>
                                          </p:val>
                                        </p:tav>
                                        <p:tav tm="100000">
                                          <p:val>
                                            <p:strVal val="#ppt_x"/>
                                          </p:val>
                                        </p:tav>
                                      </p:tavLst>
                                    </p:anim>
                                    <p:anim calcmode="lin" valueType="num">
                                      <p:cBhvr>
                                        <p:cTn id="73" dur="1000" fill="hold"/>
                                        <p:tgtEl>
                                          <p:spTgt spid="52"/>
                                        </p:tgtEl>
                                        <p:attrNameLst>
                                          <p:attrName>ppt_y</p:attrName>
                                        </p:attrNameLst>
                                      </p:cBhvr>
                                      <p:tavLst>
                                        <p:tav tm="0">
                                          <p:val>
                                            <p:strVal val="#ppt_y+.1"/>
                                          </p:val>
                                        </p:tav>
                                        <p:tav tm="100000">
                                          <p:val>
                                            <p:strVal val="#ppt_y"/>
                                          </p:val>
                                        </p:tav>
                                      </p:tavLst>
                                    </p:anim>
                                  </p:childTnLst>
                                </p:cTn>
                              </p:par>
                            </p:childTnLst>
                          </p:cTn>
                        </p:par>
                        <p:par>
                          <p:cTn id="74" fill="hold">
                            <p:stCondLst>
                              <p:cond delay="3500"/>
                            </p:stCondLst>
                            <p:childTnLst>
                              <p:par>
                                <p:cTn id="75" presetID="49" presetClass="entr" presetSubtype="0" decel="100000" fill="hold" grpId="0" nodeType="afterEffect">
                                  <p:stCondLst>
                                    <p:cond delay="0"/>
                                  </p:stCondLst>
                                  <p:childTnLst>
                                    <p:set>
                                      <p:cBhvr>
                                        <p:cTn id="76" dur="1" fill="hold">
                                          <p:stCondLst>
                                            <p:cond delay="0"/>
                                          </p:stCondLst>
                                        </p:cTn>
                                        <p:tgtEl>
                                          <p:spTgt spid="53"/>
                                        </p:tgtEl>
                                        <p:attrNameLst>
                                          <p:attrName>style.visibility</p:attrName>
                                        </p:attrNameLst>
                                      </p:cBhvr>
                                      <p:to>
                                        <p:strVal val="visible"/>
                                      </p:to>
                                    </p:set>
                                    <p:anim calcmode="lin" valueType="num">
                                      <p:cBhvr>
                                        <p:cTn id="77" dur="500" fill="hold"/>
                                        <p:tgtEl>
                                          <p:spTgt spid="53"/>
                                        </p:tgtEl>
                                        <p:attrNameLst>
                                          <p:attrName>ppt_w</p:attrName>
                                        </p:attrNameLst>
                                      </p:cBhvr>
                                      <p:tavLst>
                                        <p:tav tm="0">
                                          <p:val>
                                            <p:fltVal val="0"/>
                                          </p:val>
                                        </p:tav>
                                        <p:tav tm="100000">
                                          <p:val>
                                            <p:strVal val="#ppt_w"/>
                                          </p:val>
                                        </p:tav>
                                      </p:tavLst>
                                    </p:anim>
                                    <p:anim calcmode="lin" valueType="num">
                                      <p:cBhvr>
                                        <p:cTn id="78" dur="500" fill="hold"/>
                                        <p:tgtEl>
                                          <p:spTgt spid="53"/>
                                        </p:tgtEl>
                                        <p:attrNameLst>
                                          <p:attrName>ppt_h</p:attrName>
                                        </p:attrNameLst>
                                      </p:cBhvr>
                                      <p:tavLst>
                                        <p:tav tm="0">
                                          <p:val>
                                            <p:fltVal val="0"/>
                                          </p:val>
                                        </p:tav>
                                        <p:tav tm="100000">
                                          <p:val>
                                            <p:strVal val="#ppt_h"/>
                                          </p:val>
                                        </p:tav>
                                      </p:tavLst>
                                    </p:anim>
                                    <p:anim calcmode="lin" valueType="num">
                                      <p:cBhvr>
                                        <p:cTn id="79" dur="500" fill="hold"/>
                                        <p:tgtEl>
                                          <p:spTgt spid="53"/>
                                        </p:tgtEl>
                                        <p:attrNameLst>
                                          <p:attrName>style.rotation</p:attrName>
                                        </p:attrNameLst>
                                      </p:cBhvr>
                                      <p:tavLst>
                                        <p:tav tm="0">
                                          <p:val>
                                            <p:fltVal val="360"/>
                                          </p:val>
                                        </p:tav>
                                        <p:tav tm="100000">
                                          <p:val>
                                            <p:fltVal val="0"/>
                                          </p:val>
                                        </p:tav>
                                      </p:tavLst>
                                    </p:anim>
                                    <p:animEffect transition="in" filter="fade">
                                      <p:cBhvr>
                                        <p:cTn id="80" dur="500"/>
                                        <p:tgtEl>
                                          <p:spTgt spid="53"/>
                                        </p:tgtEl>
                                      </p:cBhvr>
                                    </p:animEffect>
                                  </p:childTnLst>
                                </p:cTn>
                              </p:par>
                              <p:par>
                                <p:cTn id="81" presetID="42" presetClass="entr" presetSubtype="0" fill="hold" grpId="0" nodeType="withEffect">
                                  <p:stCondLst>
                                    <p:cond delay="0"/>
                                  </p:stCondLst>
                                  <p:childTnLst>
                                    <p:set>
                                      <p:cBhvr>
                                        <p:cTn id="82" dur="1" fill="hold">
                                          <p:stCondLst>
                                            <p:cond delay="0"/>
                                          </p:stCondLst>
                                        </p:cTn>
                                        <p:tgtEl>
                                          <p:spTgt spid="54"/>
                                        </p:tgtEl>
                                        <p:attrNameLst>
                                          <p:attrName>style.visibility</p:attrName>
                                        </p:attrNameLst>
                                      </p:cBhvr>
                                      <p:to>
                                        <p:strVal val="visible"/>
                                      </p:to>
                                    </p:set>
                                    <p:animEffect transition="in" filter="fade">
                                      <p:cBhvr>
                                        <p:cTn id="83" dur="1000"/>
                                        <p:tgtEl>
                                          <p:spTgt spid="54"/>
                                        </p:tgtEl>
                                      </p:cBhvr>
                                    </p:animEffect>
                                    <p:anim calcmode="lin" valueType="num">
                                      <p:cBhvr>
                                        <p:cTn id="84" dur="1000" fill="hold"/>
                                        <p:tgtEl>
                                          <p:spTgt spid="54"/>
                                        </p:tgtEl>
                                        <p:attrNameLst>
                                          <p:attrName>ppt_x</p:attrName>
                                        </p:attrNameLst>
                                      </p:cBhvr>
                                      <p:tavLst>
                                        <p:tav tm="0">
                                          <p:val>
                                            <p:strVal val="#ppt_x"/>
                                          </p:val>
                                        </p:tav>
                                        <p:tav tm="100000">
                                          <p:val>
                                            <p:strVal val="#ppt_x"/>
                                          </p:val>
                                        </p:tav>
                                      </p:tavLst>
                                    </p:anim>
                                    <p:anim calcmode="lin" valueType="num">
                                      <p:cBhvr>
                                        <p:cTn id="85"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3" grpId="0" animBg="1"/>
      <p:bldP spid="44" grpId="0"/>
      <p:bldP spid="45" grpId="0"/>
      <p:bldP spid="46" grpId="0"/>
      <p:bldP spid="47" grpId="0"/>
      <p:bldP spid="48" grpId="0"/>
      <p:bldP spid="49" grpId="0"/>
      <p:bldP spid="50" grpId="0"/>
      <p:bldP spid="51" grpId="0"/>
      <p:bldP spid="52" grpId="0"/>
      <p:bldP spid="53" grpId="0"/>
      <p:bldP spid="5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3239852" y="4595844"/>
            <a:ext cx="2664296" cy="284693"/>
          </a:xfrm>
          <a:prstGeom prst="rect">
            <a:avLst/>
          </a:prstGeom>
          <a:noFill/>
        </p:spPr>
        <p:txBody>
          <a:bodyPr wrap="square" lIns="68580" tIns="34290" rIns="68580" bIns="34290" rtlCol="0">
            <a:spAutoFit/>
          </a:bodyPr>
          <a:lstStyle/>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界面原型采用</a:t>
            </a:r>
            <a:r>
              <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rPr>
              <a:t>Axure RP 8</a:t>
            </a: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制作</a:t>
            </a:r>
          </a:p>
        </p:txBody>
      </p:sp>
      <p:sp>
        <p:nvSpPr>
          <p:cNvPr id="46" name="TextBox 108"/>
          <p:cNvSpPr txBox="1">
            <a:spLocks noChangeArrowheads="1"/>
          </p:cNvSpPr>
          <p:nvPr/>
        </p:nvSpPr>
        <p:spPr bwMode="auto">
          <a:xfrm>
            <a:off x="539552" y="267494"/>
            <a:ext cx="219964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2.3 </a:t>
            </a:r>
            <a:r>
              <a:rPr lang="zh-CN" altLang="en-US" dirty="0">
                <a:solidFill>
                  <a:prstClr val="black"/>
                </a:solidFill>
                <a:latin typeface="微软雅黑" panose="020B0503020204020204" pitchFamily="34" charset="-122"/>
                <a:ea typeface="微软雅黑" panose="020B0503020204020204" pitchFamily="34" charset="-122"/>
              </a:rPr>
              <a:t>界面原型</a:t>
            </a:r>
            <a:r>
              <a:rPr lang="zh-CN" altLang="en-US" b="1" dirty="0"/>
              <a:t>部展示</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8" name="图片 7"/>
          <p:cNvPicPr>
            <a:picLocks noChangeAspect="1"/>
          </p:cNvPicPr>
          <p:nvPr/>
        </p:nvPicPr>
        <p:blipFill>
          <a:blip r:embed="rId3"/>
          <a:stretch>
            <a:fillRect/>
          </a:stretch>
        </p:blipFill>
        <p:spPr>
          <a:xfrm>
            <a:off x="381586" y="617917"/>
            <a:ext cx="8118180" cy="397005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1000"/>
                                        <p:tgtEl>
                                          <p:spTgt spid="106"/>
                                        </p:tgtEl>
                                      </p:cBhvr>
                                    </p:animEffect>
                                    <p:anim calcmode="lin" valueType="num">
                                      <p:cBhvr>
                                        <p:cTn id="8" dur="1000" fill="hold"/>
                                        <p:tgtEl>
                                          <p:spTgt spid="106"/>
                                        </p:tgtEl>
                                        <p:attrNameLst>
                                          <p:attrName>ppt_x</p:attrName>
                                        </p:attrNameLst>
                                      </p:cBhvr>
                                      <p:tavLst>
                                        <p:tav tm="0">
                                          <p:val>
                                            <p:strVal val="#ppt_x"/>
                                          </p:val>
                                        </p:tav>
                                        <p:tav tm="100000">
                                          <p:val>
                                            <p:strVal val="#ppt_x"/>
                                          </p:val>
                                        </p:tav>
                                      </p:tavLst>
                                    </p:anim>
                                    <p:anim calcmode="lin" valueType="num">
                                      <p:cBhvr>
                                        <p:cTn id="9"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2725755" y="4645789"/>
            <a:ext cx="4986554" cy="284693"/>
          </a:xfrm>
          <a:prstGeom prst="rect">
            <a:avLst/>
          </a:prstGeom>
          <a:noFill/>
        </p:spPr>
        <p:txBody>
          <a:bodyPr wrap="square" lIns="68580" tIns="34290" rIns="68580" bIns="34290" rtlCol="0">
            <a:spAutoFit/>
          </a:bodyPr>
          <a:lstStyle/>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对话框图，直接对应用例场景和界面原型</a:t>
            </a:r>
          </a:p>
        </p:txBody>
      </p:sp>
      <p:sp>
        <p:nvSpPr>
          <p:cNvPr id="46" name="TextBox 108"/>
          <p:cNvSpPr txBox="1">
            <a:spLocks noChangeArrowheads="1"/>
          </p:cNvSpPr>
          <p:nvPr/>
        </p:nvSpPr>
        <p:spPr bwMode="auto">
          <a:xfrm>
            <a:off x="539552" y="267494"/>
            <a:ext cx="248177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2.4 UML</a:t>
            </a:r>
            <a:r>
              <a:rPr lang="zh-CN" altLang="en-US" dirty="0">
                <a:solidFill>
                  <a:prstClr val="black"/>
                </a:solidFill>
                <a:latin typeface="微软雅黑" panose="020B0503020204020204" pitchFamily="34" charset="-122"/>
                <a:ea typeface="微软雅黑" panose="020B0503020204020204" pitchFamily="34" charset="-122"/>
              </a:rPr>
              <a:t>图例部分展示</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 name="表格 1"/>
          <p:cNvGraphicFramePr>
            <a:graphicFrameLocks noGrp="1"/>
          </p:cNvGraphicFramePr>
          <p:nvPr/>
        </p:nvGraphicFramePr>
        <p:xfrm>
          <a:off x="611560" y="771550"/>
          <a:ext cx="4228390" cy="3739515"/>
        </p:xfrm>
        <a:graphic>
          <a:graphicData uri="http://schemas.openxmlformats.org/drawingml/2006/table">
            <a:tbl>
              <a:tblPr firstRow="1" firstCol="1" bandRow="1">
                <a:tableStyleId>{5C22544A-7EE6-4342-B048-85BDC9FD1C3A}</a:tableStyleId>
              </a:tblPr>
              <a:tblGrid>
                <a:gridCol w="2114195">
                  <a:extLst>
                    <a:ext uri="{9D8B030D-6E8A-4147-A177-3AD203B41FA5}">
                      <a16:colId xmlns:a16="http://schemas.microsoft.com/office/drawing/2014/main" val="20000"/>
                    </a:ext>
                  </a:extLst>
                </a:gridCol>
                <a:gridCol w="2114195">
                  <a:extLst>
                    <a:ext uri="{9D8B030D-6E8A-4147-A177-3AD203B41FA5}">
                      <a16:colId xmlns:a16="http://schemas.microsoft.com/office/drawing/2014/main" val="20001"/>
                    </a:ext>
                  </a:extLst>
                </a:gridCol>
              </a:tblGrid>
              <a:tr h="130492">
                <a:tc>
                  <a:txBody>
                    <a:bodyPr/>
                    <a:lstStyle/>
                    <a:p>
                      <a:pPr algn="just">
                        <a:spcAft>
                          <a:spcPts val="0"/>
                        </a:spcAft>
                      </a:pPr>
                      <a:r>
                        <a:rPr lang="en-US" sz="1000" kern="100">
                          <a:effectLst/>
                        </a:rPr>
                        <a:t>ID和名称</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a:effectLst/>
                        </a:rPr>
                        <a:t>A-1-1,管理员登陆</a:t>
                      </a:r>
                      <a:endParaRPr lang="zh-CN" sz="1000" kern="10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0"/>
                  </a:ext>
                </a:extLst>
              </a:tr>
              <a:tr h="130492">
                <a:tc>
                  <a:txBody>
                    <a:bodyPr/>
                    <a:lstStyle/>
                    <a:p>
                      <a:pPr algn="just">
                        <a:spcAft>
                          <a:spcPts val="0"/>
                        </a:spcAft>
                      </a:pPr>
                      <a:r>
                        <a:rPr lang="en-US" sz="1000" kern="100">
                          <a:effectLst/>
                        </a:rPr>
                        <a:t>创建人</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a:effectLst/>
                        </a:rPr>
                        <a:t>冯一鸣</a:t>
                      </a:r>
                      <a:endParaRPr lang="zh-CN" sz="1000" kern="10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1"/>
                  </a:ext>
                </a:extLst>
              </a:tr>
              <a:tr h="130492">
                <a:tc>
                  <a:txBody>
                    <a:bodyPr/>
                    <a:lstStyle/>
                    <a:p>
                      <a:pPr algn="just">
                        <a:spcAft>
                          <a:spcPts val="0"/>
                        </a:spcAft>
                      </a:pPr>
                      <a:r>
                        <a:rPr lang="en-US" sz="1000" kern="100">
                          <a:effectLst/>
                        </a:rPr>
                        <a:t>创建时间</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a:effectLst/>
                        </a:rPr>
                        <a:t>2018年12月19日</a:t>
                      </a:r>
                      <a:endParaRPr lang="zh-CN" sz="1000" kern="10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2"/>
                  </a:ext>
                </a:extLst>
              </a:tr>
              <a:tr h="130492">
                <a:tc>
                  <a:txBody>
                    <a:bodyPr/>
                    <a:lstStyle/>
                    <a:p>
                      <a:pPr algn="just">
                        <a:spcAft>
                          <a:spcPts val="0"/>
                        </a:spcAft>
                      </a:pPr>
                      <a:r>
                        <a:rPr lang="en-US" sz="1000" kern="100">
                          <a:effectLst/>
                        </a:rPr>
                        <a:t>操作者</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a:effectLst/>
                        </a:rPr>
                        <a:t>管理员</a:t>
                      </a:r>
                      <a:endParaRPr lang="zh-CN" sz="1000" kern="10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3"/>
                  </a:ext>
                </a:extLst>
              </a:tr>
              <a:tr h="130492">
                <a:tc>
                  <a:txBody>
                    <a:bodyPr/>
                    <a:lstStyle/>
                    <a:p>
                      <a:pPr algn="just">
                        <a:spcAft>
                          <a:spcPts val="0"/>
                        </a:spcAft>
                      </a:pPr>
                      <a:r>
                        <a:rPr lang="en-US" sz="1000" kern="100">
                          <a:effectLst/>
                        </a:rPr>
                        <a:t>描述</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a:effectLst/>
                        </a:rPr>
                        <a:t>管理员输入账号密码进入系统</a:t>
                      </a:r>
                      <a:endParaRPr lang="zh-CN" sz="1000" kern="10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4"/>
                  </a:ext>
                </a:extLst>
              </a:tr>
              <a:tr h="130492">
                <a:tc>
                  <a:txBody>
                    <a:bodyPr/>
                    <a:lstStyle/>
                    <a:p>
                      <a:pPr algn="just">
                        <a:spcAft>
                          <a:spcPts val="0"/>
                        </a:spcAft>
                      </a:pPr>
                      <a:r>
                        <a:rPr lang="en-US" sz="1000" kern="100">
                          <a:effectLst/>
                        </a:rPr>
                        <a:t>触发条件</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a:effectLst/>
                        </a:rPr>
                        <a:t>管理员希望进入系统管理网站</a:t>
                      </a:r>
                      <a:endParaRPr lang="zh-CN" sz="1000" kern="10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5"/>
                  </a:ext>
                </a:extLst>
              </a:tr>
              <a:tr h="130492">
                <a:tc>
                  <a:txBody>
                    <a:bodyPr/>
                    <a:lstStyle/>
                    <a:p>
                      <a:pPr algn="just">
                        <a:spcAft>
                          <a:spcPts val="0"/>
                        </a:spcAft>
                      </a:pPr>
                      <a:r>
                        <a:rPr lang="en-US" sz="1000" kern="100">
                          <a:effectLst/>
                        </a:rPr>
                        <a:t>前置条件</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a:effectLst/>
                        </a:rPr>
                        <a:t>1.管理员的身份通过认证</a:t>
                      </a:r>
                      <a:endParaRPr lang="zh-CN" sz="1000" kern="10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6"/>
                  </a:ext>
                </a:extLst>
              </a:tr>
              <a:tr h="130492">
                <a:tc>
                  <a:txBody>
                    <a:bodyPr/>
                    <a:lstStyle/>
                    <a:p>
                      <a:pPr algn="just">
                        <a:spcAft>
                          <a:spcPts val="0"/>
                        </a:spcAft>
                      </a:pPr>
                      <a:r>
                        <a:rPr lang="en-US" sz="1000" kern="100">
                          <a:effectLst/>
                        </a:rPr>
                        <a:t>后置条件</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dirty="0">
                          <a:effectLst/>
                        </a:rPr>
                        <a:t>1.管理员进入网站管理页面</a:t>
                      </a:r>
                      <a:endParaRPr lang="zh-CN" sz="1000" kern="100" dirty="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7"/>
                  </a:ext>
                </a:extLst>
              </a:tr>
              <a:tr h="782955">
                <a:tc>
                  <a:txBody>
                    <a:bodyPr/>
                    <a:lstStyle/>
                    <a:p>
                      <a:pPr algn="just">
                        <a:spcAft>
                          <a:spcPts val="0"/>
                        </a:spcAft>
                      </a:pPr>
                      <a:r>
                        <a:rPr lang="en-US" sz="1000" kern="100">
                          <a:effectLst/>
                        </a:rPr>
                        <a:t>正常流程</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dirty="0">
                          <a:effectLst/>
                        </a:rPr>
                        <a:t>1-1.0输入账号密码进入网站</a:t>
                      </a:r>
                      <a:endParaRPr lang="zh-CN" sz="1000" kern="100" dirty="0">
                        <a:effectLst/>
                      </a:endParaRPr>
                    </a:p>
                    <a:p>
                      <a:pPr algn="just">
                        <a:spcAft>
                          <a:spcPts val="0"/>
                        </a:spcAft>
                      </a:pPr>
                      <a:r>
                        <a:rPr lang="en-US" sz="1000" kern="100" dirty="0">
                          <a:effectLst/>
                        </a:rPr>
                        <a:t>1.管理员打开网站</a:t>
                      </a:r>
                      <a:r>
                        <a:rPr lang="en-US" sz="1000" u="sng" kern="100" dirty="0">
                          <a:effectLst/>
                          <a:hlinkClick r:id="rId3" action="ppaction://hlinkfile"/>
                        </a:rPr>
                        <a:t>登陆页面</a:t>
                      </a:r>
                      <a:endParaRPr lang="zh-CN" sz="1000" kern="100" dirty="0">
                        <a:effectLst/>
                      </a:endParaRPr>
                    </a:p>
                    <a:p>
                      <a:pPr algn="just">
                        <a:spcAft>
                          <a:spcPts val="0"/>
                        </a:spcAft>
                      </a:pPr>
                      <a:r>
                        <a:rPr lang="en-US" sz="1000" kern="100" dirty="0">
                          <a:effectLst/>
                        </a:rPr>
                        <a:t>2.管理员输入账号，密码</a:t>
                      </a:r>
                      <a:endParaRPr lang="zh-CN" sz="1000" kern="100" dirty="0">
                        <a:effectLst/>
                      </a:endParaRPr>
                    </a:p>
                    <a:p>
                      <a:pPr algn="just">
                        <a:spcAft>
                          <a:spcPts val="0"/>
                        </a:spcAft>
                      </a:pPr>
                      <a:r>
                        <a:rPr lang="en-US" sz="1000" kern="100" dirty="0">
                          <a:effectLst/>
                        </a:rPr>
                        <a:t>3.点击登陆</a:t>
                      </a:r>
                      <a:endParaRPr lang="zh-CN" sz="1000" kern="100" dirty="0">
                        <a:effectLst/>
                      </a:endParaRPr>
                    </a:p>
                    <a:p>
                      <a:pPr algn="just">
                        <a:spcAft>
                          <a:spcPts val="0"/>
                        </a:spcAft>
                      </a:pPr>
                      <a:r>
                        <a:rPr lang="en-US" sz="1000" kern="100" dirty="0">
                          <a:effectLst/>
                        </a:rPr>
                        <a:t>3.账号密码正确，进入</a:t>
                      </a:r>
                      <a:r>
                        <a:rPr lang="en-US" sz="1000" u="sng" kern="100" dirty="0">
                          <a:effectLst/>
                          <a:hlinkClick r:id="rId4" action="ppaction://hlinkfile"/>
                        </a:rPr>
                        <a:t>网站管理首页</a:t>
                      </a:r>
                      <a:endParaRPr lang="zh-CN" sz="1000" kern="100" dirty="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8"/>
                  </a:ext>
                </a:extLst>
              </a:tr>
              <a:tr h="130492">
                <a:tc>
                  <a:txBody>
                    <a:bodyPr/>
                    <a:lstStyle/>
                    <a:p>
                      <a:pPr algn="just">
                        <a:spcAft>
                          <a:spcPts val="0"/>
                        </a:spcAft>
                      </a:pPr>
                      <a:r>
                        <a:rPr lang="en-US" sz="1000" kern="100">
                          <a:effectLst/>
                        </a:rPr>
                        <a:t>可选流程</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dirty="0">
                          <a:effectLst/>
                        </a:rPr>
                        <a:t>无</a:t>
                      </a:r>
                      <a:endParaRPr lang="zh-CN" sz="1000" kern="100" dirty="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09"/>
                  </a:ext>
                </a:extLst>
              </a:tr>
              <a:tr h="521970">
                <a:tc>
                  <a:txBody>
                    <a:bodyPr/>
                    <a:lstStyle/>
                    <a:p>
                      <a:pPr algn="just">
                        <a:spcAft>
                          <a:spcPts val="0"/>
                        </a:spcAft>
                      </a:pPr>
                      <a:r>
                        <a:rPr lang="en-US" sz="1000" kern="100">
                          <a:effectLst/>
                        </a:rPr>
                        <a:t>异常</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dirty="0">
                          <a:effectLst/>
                        </a:rPr>
                        <a:t>1-1.0E1账号密码错误</a:t>
                      </a:r>
                      <a:endParaRPr lang="zh-CN" sz="1000" kern="100" dirty="0">
                        <a:effectLst/>
                      </a:endParaRPr>
                    </a:p>
                    <a:p>
                      <a:pPr algn="just">
                        <a:spcAft>
                          <a:spcPts val="0"/>
                        </a:spcAft>
                      </a:pPr>
                      <a:r>
                        <a:rPr lang="en-US" sz="1000" u="sng" kern="100" dirty="0">
                          <a:effectLst/>
                          <a:hlinkClick r:id="rId5" action="ppaction://hlinkfile"/>
                        </a:rPr>
                        <a:t>1.系统提示信息：账号或密码错误</a:t>
                      </a:r>
                      <a:endParaRPr lang="zh-CN" sz="1000" kern="100" dirty="0">
                        <a:effectLst/>
                      </a:endParaRPr>
                    </a:p>
                    <a:p>
                      <a:pPr algn="just">
                        <a:spcAft>
                          <a:spcPts val="0"/>
                        </a:spcAft>
                      </a:pPr>
                      <a:r>
                        <a:rPr lang="en-US" sz="1000" kern="100" dirty="0">
                          <a:effectLst/>
                        </a:rPr>
                        <a:t>1-1.0E2账号不存在</a:t>
                      </a:r>
                      <a:endParaRPr lang="zh-CN" sz="1000" kern="100" dirty="0">
                        <a:effectLst/>
                      </a:endParaRPr>
                    </a:p>
                    <a:p>
                      <a:pPr algn="just">
                        <a:spcAft>
                          <a:spcPts val="0"/>
                        </a:spcAft>
                      </a:pPr>
                      <a:r>
                        <a:rPr lang="en-US" sz="1000" u="sng" kern="100" dirty="0">
                          <a:effectLst/>
                          <a:hlinkClick r:id="rId6" action="ppaction://hlinkfile"/>
                        </a:rPr>
                        <a:t>1.系统提示信息：账号不存在</a:t>
                      </a:r>
                      <a:endParaRPr lang="zh-CN" sz="1000" kern="100" dirty="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10"/>
                  </a:ext>
                </a:extLst>
              </a:tr>
              <a:tr h="130492">
                <a:tc>
                  <a:txBody>
                    <a:bodyPr/>
                    <a:lstStyle/>
                    <a:p>
                      <a:pPr algn="just">
                        <a:spcAft>
                          <a:spcPts val="0"/>
                        </a:spcAft>
                      </a:pPr>
                      <a:r>
                        <a:rPr lang="en-US" sz="1000" kern="100">
                          <a:effectLst/>
                        </a:rPr>
                        <a:t>输入</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dirty="0">
                          <a:effectLst/>
                        </a:rPr>
                        <a:t>1-1.0账号，密码，</a:t>
                      </a:r>
                      <a:r>
                        <a:rPr lang="en-US" sz="1000" u="sng" kern="100" dirty="0">
                          <a:effectLst/>
                          <a:hlinkClick r:id="rId3" action="ppaction://hlinkfile"/>
                        </a:rPr>
                        <a:t>登陆页面</a:t>
                      </a:r>
                      <a:endParaRPr lang="zh-CN" sz="1000" kern="100" dirty="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11"/>
                  </a:ext>
                </a:extLst>
              </a:tr>
              <a:tr h="260985">
                <a:tc>
                  <a:txBody>
                    <a:bodyPr/>
                    <a:lstStyle/>
                    <a:p>
                      <a:pPr algn="just">
                        <a:spcAft>
                          <a:spcPts val="0"/>
                        </a:spcAft>
                      </a:pPr>
                      <a:r>
                        <a:rPr lang="en-US" sz="1000" kern="100">
                          <a:effectLst/>
                        </a:rPr>
                        <a:t>输出</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dirty="0">
                          <a:effectLst/>
                        </a:rPr>
                        <a:t>1-1.0账号或密码错误，账号不存在，</a:t>
                      </a:r>
                      <a:r>
                        <a:rPr lang="en-US" sz="1000" u="sng" kern="100" dirty="0">
                          <a:effectLst/>
                          <a:hlinkClick r:id="rId4" action="ppaction://hlinkfile"/>
                        </a:rPr>
                        <a:t>网站管理首页</a:t>
                      </a:r>
                      <a:endParaRPr lang="zh-CN" sz="1000" kern="100" dirty="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12"/>
                  </a:ext>
                </a:extLst>
              </a:tr>
              <a:tr h="260985">
                <a:tc>
                  <a:txBody>
                    <a:bodyPr/>
                    <a:lstStyle/>
                    <a:p>
                      <a:pPr algn="just">
                        <a:spcAft>
                          <a:spcPts val="0"/>
                        </a:spcAft>
                      </a:pPr>
                      <a:r>
                        <a:rPr lang="en-US" sz="1000" kern="100">
                          <a:effectLst/>
                        </a:rPr>
                        <a:t>业务规则</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dirty="0">
                          <a:effectLst/>
                        </a:rPr>
                        <a:t>BR-A-1账号，密码必须正确，与数据库中数据相匹配</a:t>
                      </a:r>
                      <a:endParaRPr lang="zh-CN" sz="1000" kern="100" dirty="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13"/>
                  </a:ext>
                </a:extLst>
              </a:tr>
              <a:tr h="130492">
                <a:tc>
                  <a:txBody>
                    <a:bodyPr/>
                    <a:lstStyle/>
                    <a:p>
                      <a:pPr algn="just">
                        <a:spcAft>
                          <a:spcPts val="0"/>
                        </a:spcAft>
                      </a:pPr>
                      <a:r>
                        <a:rPr lang="en-US" sz="1000" kern="100">
                          <a:effectLst/>
                        </a:rPr>
                        <a:t>优先级</a:t>
                      </a:r>
                      <a:endParaRPr lang="zh-CN" sz="1000" kern="100">
                        <a:effectLst/>
                        <a:latin typeface="Times New Roman" panose="02020603050405020304" pitchFamily="18" charset="0"/>
                        <a:ea typeface="宋体" panose="02010600030101010101" pitchFamily="2" charset="-122"/>
                      </a:endParaRPr>
                    </a:p>
                  </a:txBody>
                  <a:tcPr marL="55925" marR="55925" marT="0" marB="0"/>
                </a:tc>
                <a:tc>
                  <a:txBody>
                    <a:bodyPr/>
                    <a:lstStyle/>
                    <a:p>
                      <a:pPr algn="just">
                        <a:spcAft>
                          <a:spcPts val="0"/>
                        </a:spcAft>
                      </a:pPr>
                      <a:r>
                        <a:rPr lang="en-US" sz="1000" kern="100" dirty="0">
                          <a:effectLst/>
                        </a:rPr>
                        <a:t> </a:t>
                      </a:r>
                      <a:r>
                        <a:rPr lang="en-US" altLang="zh-CN" sz="1400" kern="1200" dirty="0">
                          <a:solidFill>
                            <a:schemeClr val="dk1"/>
                          </a:solidFill>
                          <a:effectLst/>
                          <a:latin typeface="+mn-lt"/>
                          <a:ea typeface="+mn-ea"/>
                          <a:cs typeface="+mn-cs"/>
                        </a:rPr>
                        <a:t>3.73</a:t>
                      </a:r>
                      <a:endParaRPr lang="zh-CN" sz="1000" kern="100" dirty="0">
                        <a:effectLst/>
                        <a:latin typeface="Times New Roman" panose="02020603050405020304" pitchFamily="18" charset="0"/>
                        <a:ea typeface="宋体" panose="02010600030101010101" pitchFamily="2" charset="-122"/>
                      </a:endParaRPr>
                    </a:p>
                  </a:txBody>
                  <a:tcPr marL="55925" marR="55925" marT="0" marB="0"/>
                </a:tc>
                <a:extLst>
                  <a:ext uri="{0D108BD9-81ED-4DB2-BD59-A6C34878D82A}">
                    <a16:rowId xmlns:a16="http://schemas.microsoft.com/office/drawing/2014/main" val="10014"/>
                  </a:ext>
                </a:extLst>
              </a:tr>
            </a:tbl>
          </a:graphicData>
        </a:graphic>
      </p:graphicFrame>
      <p:pic>
        <p:nvPicPr>
          <p:cNvPr id="11" name="图片 10"/>
          <p:cNvPicPr/>
          <p:nvPr/>
        </p:nvPicPr>
        <p:blipFill>
          <a:blip r:embed="rId7"/>
          <a:stretch>
            <a:fillRect/>
          </a:stretch>
        </p:blipFill>
        <p:spPr>
          <a:xfrm>
            <a:off x="4932040" y="762317"/>
            <a:ext cx="4018915" cy="3618865"/>
          </a:xfrm>
          <a:prstGeom prst="rect">
            <a:avLst/>
          </a:prstGeom>
        </p:spPr>
      </p:pic>
      <p:pic>
        <p:nvPicPr>
          <p:cNvPr id="12" name="图片 11"/>
          <p:cNvPicPr/>
          <p:nvPr/>
        </p:nvPicPr>
        <p:blipFill>
          <a:blip r:embed="rId8"/>
          <a:stretch>
            <a:fillRect/>
          </a:stretch>
        </p:blipFill>
        <p:spPr>
          <a:xfrm>
            <a:off x="1619672" y="852978"/>
            <a:ext cx="6187257" cy="3518972"/>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06"/>
                                        </p:tgtEl>
                                        <p:attrNameLst>
                                          <p:attrName>style.visibility</p:attrName>
                                        </p:attrNameLst>
                                      </p:cBhvr>
                                      <p:to>
                                        <p:strVal val="visible"/>
                                      </p:to>
                                    </p:set>
                                    <p:animEffect transition="in" filter="fade">
                                      <p:cBhvr>
                                        <p:cTn id="19" dur="1000"/>
                                        <p:tgtEl>
                                          <p:spTgt spid="106"/>
                                        </p:tgtEl>
                                      </p:cBhvr>
                                    </p:animEffect>
                                    <p:anim calcmode="lin" valueType="num">
                                      <p:cBhvr>
                                        <p:cTn id="20" dur="1000" fill="hold"/>
                                        <p:tgtEl>
                                          <p:spTgt spid="106"/>
                                        </p:tgtEl>
                                        <p:attrNameLst>
                                          <p:attrName>ppt_x</p:attrName>
                                        </p:attrNameLst>
                                      </p:cBhvr>
                                      <p:tavLst>
                                        <p:tav tm="0">
                                          <p:val>
                                            <p:strVal val="#ppt_x"/>
                                          </p:val>
                                        </p:tav>
                                        <p:tav tm="100000">
                                          <p:val>
                                            <p:strVal val="#ppt_x"/>
                                          </p:val>
                                        </p:tav>
                                      </p:tavLst>
                                    </p:anim>
                                    <p:anim calcmode="lin" valueType="num">
                                      <p:cBhvr>
                                        <p:cTn id="21" dur="1000" fill="hold"/>
                                        <p:tgtEl>
                                          <p:spTgt spid="106"/>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anim calcmode="lin" valueType="num">
                                      <p:cBhvr>
                                        <p:cTn id="30" dur="1000" fill="hold"/>
                                        <p:tgtEl>
                                          <p:spTgt spid="11"/>
                                        </p:tgtEl>
                                        <p:attrNameLst>
                                          <p:attrName>ppt_x</p:attrName>
                                        </p:attrNameLst>
                                      </p:cBhvr>
                                      <p:tavLst>
                                        <p:tav tm="0">
                                          <p:val>
                                            <p:strVal val="#ppt_x"/>
                                          </p:val>
                                        </p:tav>
                                        <p:tav tm="100000">
                                          <p:val>
                                            <p:strVal val="#ppt_x"/>
                                          </p:val>
                                        </p:tav>
                                      </p:tavLst>
                                    </p:anim>
                                    <p:anim calcmode="lin" valueType="num">
                                      <p:cBhvr>
                                        <p:cTn id="3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4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2627784" y="4659982"/>
            <a:ext cx="4986554" cy="284693"/>
          </a:xfrm>
          <a:prstGeom prst="rect">
            <a:avLst/>
          </a:prstGeom>
          <a:noFill/>
        </p:spPr>
        <p:txBody>
          <a:bodyPr wrap="square" lIns="68580" tIns="34290" rIns="68580" bIns="34290" rtlCol="0">
            <a:spAutoFit/>
          </a:bodyPr>
          <a:lstStyle/>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较复杂的过程用时序图进行进一步的表示</a:t>
            </a:r>
          </a:p>
        </p:txBody>
      </p:sp>
      <p:sp>
        <p:nvSpPr>
          <p:cNvPr id="46" name="TextBox 108"/>
          <p:cNvSpPr txBox="1">
            <a:spLocks noChangeArrowheads="1"/>
          </p:cNvSpPr>
          <p:nvPr/>
        </p:nvSpPr>
        <p:spPr bwMode="auto">
          <a:xfrm>
            <a:off x="539552" y="267494"/>
            <a:ext cx="248177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2.4 UML</a:t>
            </a:r>
            <a:r>
              <a:rPr lang="zh-CN" altLang="en-US" dirty="0">
                <a:solidFill>
                  <a:prstClr val="black"/>
                </a:solidFill>
                <a:latin typeface="微软雅黑" panose="020B0503020204020204" pitchFamily="34" charset="-122"/>
                <a:ea typeface="微软雅黑" panose="020B0503020204020204" pitchFamily="34" charset="-122"/>
              </a:rPr>
              <a:t>图例部分展示</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p:cNvPicPr/>
          <p:nvPr/>
        </p:nvPicPr>
        <p:blipFill>
          <a:blip r:embed="rId3"/>
          <a:stretch>
            <a:fillRect/>
          </a:stretch>
        </p:blipFill>
        <p:spPr>
          <a:xfrm>
            <a:off x="301844" y="654594"/>
            <a:ext cx="8540312" cy="383431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1000"/>
                                        <p:tgtEl>
                                          <p:spTgt spid="106"/>
                                        </p:tgtEl>
                                      </p:cBhvr>
                                    </p:animEffect>
                                    <p:anim calcmode="lin" valueType="num">
                                      <p:cBhvr>
                                        <p:cTn id="8" dur="1000" fill="hold"/>
                                        <p:tgtEl>
                                          <p:spTgt spid="106"/>
                                        </p:tgtEl>
                                        <p:attrNameLst>
                                          <p:attrName>ppt_x</p:attrName>
                                        </p:attrNameLst>
                                      </p:cBhvr>
                                      <p:tavLst>
                                        <p:tav tm="0">
                                          <p:val>
                                            <p:strVal val="#ppt_x"/>
                                          </p:val>
                                        </p:tav>
                                        <p:tav tm="100000">
                                          <p:val>
                                            <p:strVal val="#ppt_x"/>
                                          </p:val>
                                        </p:tav>
                                      </p:tavLst>
                                    </p:anim>
                                    <p:anim calcmode="lin" valueType="num">
                                      <p:cBhvr>
                                        <p:cTn id="9" dur="1000" fill="hold"/>
                                        <p:tgtEl>
                                          <p:spTgt spid="106"/>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350498"/>
            <a:ext cx="3228536"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1663625"/>
            <a:ext cx="1677382" cy="53091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第三部分</a:t>
            </a:r>
          </a:p>
        </p:txBody>
      </p:sp>
      <p:sp>
        <p:nvSpPr>
          <p:cNvPr id="4" name="TextBox 4"/>
          <p:cNvSpPr txBox="1"/>
          <p:nvPr/>
        </p:nvSpPr>
        <p:spPr>
          <a:xfrm>
            <a:off x="4932040" y="1504217"/>
            <a:ext cx="2539798" cy="880562"/>
          </a:xfrm>
          <a:prstGeom prst="rect">
            <a:avLst/>
          </a:prstGeom>
          <a:noFill/>
        </p:spPr>
        <p:txBody>
          <a:bodyPr wrap="none" lIns="68580" tIns="34290" rIns="68580" bIns="34290" rtlCol="0">
            <a:spAutoFit/>
          </a:bodyPr>
          <a:lstStyle/>
          <a:p>
            <a:pPr fontAlgn="base">
              <a:lnSpc>
                <a:spcPct val="120000"/>
              </a:lnSpc>
            </a:pPr>
            <a:r>
              <a:rPr lang="en-US" altLang="zh-CN" sz="4800" b="1" dirty="0">
                <a:solidFill>
                  <a:schemeClr val="tx1">
                    <a:lumMod val="75000"/>
                    <a:lumOff val="25000"/>
                  </a:schemeClr>
                </a:solidFill>
                <a:latin typeface="微软雅黑" panose="020B0503020204020204" pitchFamily="34" charset="-122"/>
                <a:ea typeface="微软雅黑" panose="020B0503020204020204" pitchFamily="34" charset="-122"/>
              </a:rPr>
              <a:t>SRS</a:t>
            </a:r>
            <a:r>
              <a:rPr lang="zh-CN" altLang="en-US" sz="4800" b="1" dirty="0">
                <a:solidFill>
                  <a:schemeClr val="tx1">
                    <a:lumMod val="75000"/>
                    <a:lumOff val="25000"/>
                  </a:schemeClr>
                </a:solidFill>
                <a:latin typeface="微软雅黑" panose="020B0503020204020204" pitchFamily="34" charset="-122"/>
                <a:ea typeface="微软雅黑" panose="020B0503020204020204" pitchFamily="34" charset="-122"/>
              </a:rPr>
              <a:t>文档</a:t>
            </a:r>
          </a:p>
        </p:txBody>
      </p:sp>
      <p:sp>
        <p:nvSpPr>
          <p:cNvPr id="10" name="矩形 9"/>
          <p:cNvSpPr/>
          <p:nvPr/>
        </p:nvSpPr>
        <p:spPr>
          <a:xfrm>
            <a:off x="3825914" y="3281290"/>
            <a:ext cx="5319000" cy="200465"/>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350498"/>
            <a:ext cx="305972"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255754" y="790501"/>
            <a:ext cx="7924098" cy="4224233"/>
          </a:xfrm>
          <a:prstGeom prst="rect">
            <a:avLst/>
          </a:prstGeom>
          <a:noFill/>
        </p:spPr>
        <p:txBody>
          <a:bodyPr wrap="square" lIns="68580" tIns="34290" rIns="68580" bIns="34290" rtlCol="0">
            <a:spAutoFit/>
          </a:bodyPr>
          <a:lstStyle/>
          <a:p>
            <a:pPr lvl="2"/>
            <a:r>
              <a:rPr lang="en-US" altLang="zh-CN" b="1" dirty="0"/>
              <a:t>3.1.1 </a:t>
            </a:r>
            <a:r>
              <a:rPr lang="zh-CN" altLang="en-US" b="1" dirty="0"/>
              <a:t>正确性</a:t>
            </a:r>
            <a:endParaRPr lang="en-US" altLang="zh-CN" b="1" dirty="0"/>
          </a:p>
          <a:p>
            <a:pPr lvl="2"/>
            <a:r>
              <a:rPr lang="zh-CN" altLang="en-US" b="1" dirty="0"/>
              <a:t>       本系统在需求开发与设计阶段设计了详细的测试用例，用以测试并保证网站系统的正确性。</a:t>
            </a:r>
            <a:endParaRPr lang="en-US" altLang="zh-CN" b="1" dirty="0"/>
          </a:p>
          <a:p>
            <a:pPr lvl="2"/>
            <a:r>
              <a:rPr lang="en-US" altLang="zh-CN" b="1" dirty="0"/>
              <a:t>3.1.2 </a:t>
            </a:r>
            <a:r>
              <a:rPr lang="zh-CN" altLang="en-US" b="1" dirty="0"/>
              <a:t>可靠性</a:t>
            </a:r>
          </a:p>
          <a:p>
            <a:pPr lvl="2"/>
            <a:r>
              <a:rPr lang="zh-CN" altLang="en-US" b="1" dirty="0"/>
              <a:t>       本系统会自动更新、保存每天的运行日志，管理员也会定期在网站系统的运行时间内对网站进行备份，也可以设置自动备份，在发生异常事故时能及时恢复。</a:t>
            </a:r>
            <a:endParaRPr lang="en-US" altLang="zh-CN" b="1" dirty="0"/>
          </a:p>
          <a:p>
            <a:pPr lvl="2"/>
            <a:r>
              <a:rPr lang="en-US" altLang="zh-CN" b="1" dirty="0"/>
              <a:t>3.1.3 </a:t>
            </a:r>
            <a:r>
              <a:rPr lang="zh-CN" altLang="en-US" b="1" dirty="0"/>
              <a:t>易用性</a:t>
            </a:r>
          </a:p>
          <a:p>
            <a:pPr lvl="2"/>
            <a:r>
              <a:rPr lang="zh-CN" altLang="en-US" b="1" dirty="0"/>
              <a:t>       本系统在需求开发阶段与各用户代表进行了多次详细深入的访谈，并且在界面的设计上基本保持各类用户一致的体验。且网站有帮助功能附有用户手册。</a:t>
            </a:r>
            <a:endParaRPr lang="en-US" altLang="zh-CN" b="1" dirty="0"/>
          </a:p>
          <a:p>
            <a:pPr lvl="2"/>
            <a:r>
              <a:rPr lang="en-US" altLang="zh-CN" b="1" dirty="0"/>
              <a:t>3.1.4 </a:t>
            </a:r>
            <a:r>
              <a:rPr lang="zh-CN" altLang="en-US" b="1" dirty="0"/>
              <a:t>性能需求</a:t>
            </a:r>
            <a:endParaRPr lang="en-US" altLang="zh-CN" b="1" dirty="0"/>
          </a:p>
          <a:p>
            <a:pPr lvl="2"/>
            <a:r>
              <a:rPr lang="zh-CN" altLang="en-US" b="1" dirty="0"/>
              <a:t>       一个普通接受的响应时间标准为</a:t>
            </a:r>
            <a:r>
              <a:rPr lang="en-US" altLang="zh-CN" b="1" dirty="0"/>
              <a:t>2</a:t>
            </a:r>
            <a:r>
              <a:rPr lang="zh-CN" altLang="en-US" b="1" dirty="0"/>
              <a:t>：</a:t>
            </a:r>
            <a:r>
              <a:rPr lang="en-US" altLang="zh-CN" b="1" dirty="0"/>
              <a:t>5</a:t>
            </a:r>
            <a:r>
              <a:rPr lang="zh-CN" altLang="en-US" b="1" dirty="0"/>
              <a:t>：</a:t>
            </a:r>
            <a:r>
              <a:rPr lang="en-US" altLang="zh-CN" b="1" dirty="0"/>
              <a:t>10</a:t>
            </a:r>
            <a:r>
              <a:rPr lang="zh-CN" altLang="en-US" b="1" dirty="0"/>
              <a:t>，故本网站响应时间要就在</a:t>
            </a:r>
            <a:r>
              <a:rPr lang="en-US" altLang="zh-CN" b="1" dirty="0"/>
              <a:t>2s</a:t>
            </a:r>
            <a:r>
              <a:rPr lang="zh-CN" altLang="en-US" b="1" dirty="0"/>
              <a:t>之内</a:t>
            </a:r>
            <a:r>
              <a:rPr lang="en-US" altLang="zh-CN" b="1" dirty="0"/>
              <a:t>【7】</a:t>
            </a:r>
            <a:endParaRPr lang="zh-CN" altLang="en-US" b="1" dirty="0"/>
          </a:p>
          <a:p>
            <a:pPr lvl="2"/>
            <a:endParaRPr lang="zh-CN" altLang="en-US" b="1" dirty="0"/>
          </a:p>
        </p:txBody>
      </p:sp>
      <p:sp>
        <p:nvSpPr>
          <p:cNvPr id="46" name="TextBox 108"/>
          <p:cNvSpPr txBox="1">
            <a:spLocks noChangeArrowheads="1"/>
          </p:cNvSpPr>
          <p:nvPr/>
        </p:nvSpPr>
        <p:spPr bwMode="auto">
          <a:xfrm>
            <a:off x="539552" y="267494"/>
            <a:ext cx="17331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3.1 </a:t>
            </a:r>
            <a:r>
              <a:rPr lang="zh-CN" altLang="en-US" dirty="0">
                <a:solidFill>
                  <a:prstClr val="black"/>
                </a:solidFill>
                <a:latin typeface="微软雅黑" panose="020B0503020204020204" pitchFamily="34" charset="-122"/>
                <a:ea typeface="微软雅黑" panose="020B0503020204020204" pitchFamily="34" charset="-122"/>
              </a:rPr>
              <a:t>非功能需求</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06"/>
                                        </p:tgtEl>
                                        <p:attrNameLst>
                                          <p:attrName>style.visibility</p:attrName>
                                        </p:attrNameLst>
                                      </p:cBhvr>
                                      <p:to>
                                        <p:strVal val="visible"/>
                                      </p:to>
                                    </p:set>
                                    <p:animEffect transition="in" filter="fade">
                                      <p:cBhvr>
                                        <p:cTn id="19" dur="1000"/>
                                        <p:tgtEl>
                                          <p:spTgt spid="106"/>
                                        </p:tgtEl>
                                      </p:cBhvr>
                                    </p:animEffect>
                                    <p:anim calcmode="lin" valueType="num">
                                      <p:cBhvr>
                                        <p:cTn id="20" dur="1000" fill="hold"/>
                                        <p:tgtEl>
                                          <p:spTgt spid="106"/>
                                        </p:tgtEl>
                                        <p:attrNameLst>
                                          <p:attrName>ppt_x</p:attrName>
                                        </p:attrNameLst>
                                      </p:cBhvr>
                                      <p:tavLst>
                                        <p:tav tm="0">
                                          <p:val>
                                            <p:strVal val="#ppt_x"/>
                                          </p:val>
                                        </p:tav>
                                        <p:tav tm="100000">
                                          <p:val>
                                            <p:strVal val="#ppt_x"/>
                                          </p:val>
                                        </p:tav>
                                      </p:tavLst>
                                    </p:anim>
                                    <p:anim calcmode="lin" valueType="num">
                                      <p:cBhvr>
                                        <p:cTn id="21"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4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110574" y="915566"/>
            <a:ext cx="7924098" cy="3670236"/>
          </a:xfrm>
          <a:prstGeom prst="rect">
            <a:avLst/>
          </a:prstGeom>
          <a:noFill/>
        </p:spPr>
        <p:txBody>
          <a:bodyPr wrap="square" lIns="68580" tIns="34290" rIns="68580" bIns="34290" rtlCol="0">
            <a:spAutoFit/>
          </a:bodyPr>
          <a:lstStyle/>
          <a:p>
            <a:pPr lvl="2"/>
            <a:r>
              <a:rPr lang="zh-CN" altLang="en-US" b="1" dirty="0"/>
              <a:t>小组规定：</a:t>
            </a:r>
            <a:endParaRPr lang="en-US" altLang="zh-CN" b="1" dirty="0"/>
          </a:p>
          <a:p>
            <a:pPr lvl="2"/>
            <a:r>
              <a:rPr lang="en-US" altLang="zh-CN" dirty="0"/>
              <a:t>       </a:t>
            </a:r>
            <a:r>
              <a:rPr lang="zh-CN" altLang="zh-CN" dirty="0"/>
              <a:t>优先级矩阵中的</a:t>
            </a:r>
            <a:r>
              <a:rPr lang="zh-CN" altLang="zh-CN" dirty="0">
                <a:solidFill>
                  <a:srgbClr val="FF0000"/>
                </a:solidFill>
              </a:rPr>
              <a:t>相对收益以及相对损失分别由各用户代表填写</a:t>
            </a:r>
            <a:r>
              <a:rPr lang="zh-CN" altLang="zh-CN" dirty="0"/>
              <a:t>，教师用户部分由教师代表</a:t>
            </a:r>
            <a:r>
              <a:rPr lang="en-US" altLang="zh-CN" dirty="0"/>
              <a:t>-</a:t>
            </a:r>
            <a:r>
              <a:rPr lang="zh-CN" altLang="zh-CN" dirty="0"/>
              <a:t>杨枨老师填写，管理员用户部分由管理员代表</a:t>
            </a:r>
            <a:r>
              <a:rPr lang="en-US" altLang="zh-CN" dirty="0"/>
              <a:t>-</a:t>
            </a:r>
            <a:r>
              <a:rPr lang="zh-CN" altLang="zh-CN" dirty="0"/>
              <a:t>学长或者学姐填写，学生用户代表部分由学生代表</a:t>
            </a:r>
            <a:r>
              <a:rPr lang="en-US" altLang="zh-CN" dirty="0"/>
              <a:t>-</a:t>
            </a:r>
            <a:r>
              <a:rPr lang="zh-CN" altLang="zh-CN" dirty="0"/>
              <a:t>陈铉文同学填写，</a:t>
            </a:r>
            <a:r>
              <a:rPr lang="en-US" altLang="zh-CN" dirty="0"/>
              <a:t>owner</a:t>
            </a:r>
            <a:r>
              <a:rPr lang="zh-CN" altLang="zh-CN" dirty="0"/>
              <a:t>部分由杨枨老师填写。</a:t>
            </a:r>
            <a:endParaRPr lang="en-US" altLang="zh-CN" dirty="0"/>
          </a:p>
          <a:p>
            <a:pPr lvl="2"/>
            <a:r>
              <a:rPr lang="en-US" altLang="zh-CN" dirty="0"/>
              <a:t>       </a:t>
            </a:r>
            <a:r>
              <a:rPr lang="zh-CN" altLang="zh-CN" dirty="0"/>
              <a:t>打分标准为：</a:t>
            </a:r>
            <a:r>
              <a:rPr lang="zh-CN" altLang="zh-CN" b="1" dirty="0">
                <a:solidFill>
                  <a:srgbClr val="FF0000"/>
                </a:solidFill>
              </a:rPr>
              <a:t>打分范围为</a:t>
            </a:r>
            <a:r>
              <a:rPr lang="en-US" altLang="zh-CN" b="1" dirty="0">
                <a:solidFill>
                  <a:srgbClr val="FF0000"/>
                </a:solidFill>
              </a:rPr>
              <a:t>1-9</a:t>
            </a:r>
            <a:r>
              <a:rPr lang="en-US" altLang="zh-CN" dirty="0"/>
              <a:t>,1</a:t>
            </a:r>
            <a:r>
              <a:rPr lang="zh-CN" altLang="zh-CN" dirty="0"/>
              <a:t>代表影响非常轻微，</a:t>
            </a:r>
            <a:r>
              <a:rPr lang="en-US" altLang="zh-CN" dirty="0"/>
              <a:t>2</a:t>
            </a:r>
            <a:r>
              <a:rPr lang="zh-CN" altLang="zh-CN" dirty="0"/>
              <a:t>代表影响轻微，</a:t>
            </a:r>
            <a:r>
              <a:rPr lang="en-US" altLang="zh-CN" dirty="0"/>
              <a:t>3</a:t>
            </a:r>
            <a:r>
              <a:rPr lang="zh-CN" altLang="zh-CN" dirty="0"/>
              <a:t>代表影响较为轻微，</a:t>
            </a:r>
            <a:r>
              <a:rPr lang="en-US" altLang="zh-CN" dirty="0"/>
              <a:t>4</a:t>
            </a:r>
            <a:r>
              <a:rPr lang="zh-CN" altLang="zh-CN" dirty="0"/>
              <a:t>代表影响一般，</a:t>
            </a:r>
            <a:r>
              <a:rPr lang="en-US" altLang="zh-CN" dirty="0"/>
              <a:t>5</a:t>
            </a:r>
            <a:r>
              <a:rPr lang="zh-CN" altLang="zh-CN" dirty="0"/>
              <a:t>代表影响有点重要，</a:t>
            </a:r>
            <a:r>
              <a:rPr lang="en-US" altLang="zh-CN" dirty="0"/>
              <a:t>6</a:t>
            </a:r>
            <a:r>
              <a:rPr lang="zh-CN" altLang="zh-CN" dirty="0"/>
              <a:t>代表影响较为重要，</a:t>
            </a:r>
            <a:r>
              <a:rPr lang="en-US" altLang="zh-CN" dirty="0"/>
              <a:t>7</a:t>
            </a:r>
            <a:r>
              <a:rPr lang="zh-CN" altLang="zh-CN" dirty="0"/>
              <a:t>代表影响重要，</a:t>
            </a:r>
            <a:r>
              <a:rPr lang="en-US" altLang="zh-CN" dirty="0"/>
              <a:t>8</a:t>
            </a:r>
            <a:r>
              <a:rPr lang="zh-CN" altLang="zh-CN" dirty="0"/>
              <a:t>代表影响很重要，</a:t>
            </a:r>
            <a:r>
              <a:rPr lang="en-US" altLang="zh-CN" dirty="0"/>
              <a:t>9</a:t>
            </a:r>
            <a:r>
              <a:rPr lang="zh-CN" altLang="zh-CN" dirty="0"/>
              <a:t>代表极具影响。</a:t>
            </a:r>
            <a:endParaRPr lang="en-US" altLang="zh-CN" dirty="0"/>
          </a:p>
          <a:p>
            <a:pPr lvl="2"/>
            <a:r>
              <a:rPr lang="en-US" altLang="zh-CN" b="1" dirty="0">
                <a:solidFill>
                  <a:srgbClr val="FF0000"/>
                </a:solidFill>
              </a:rPr>
              <a:t>       </a:t>
            </a:r>
            <a:r>
              <a:rPr lang="zh-CN" altLang="zh-CN" b="1" dirty="0">
                <a:solidFill>
                  <a:srgbClr val="FF0000"/>
                </a:solidFill>
              </a:rPr>
              <a:t>优先级</a:t>
            </a:r>
            <a:r>
              <a:rPr lang="en-US" altLang="zh-CN" b="1" dirty="0">
                <a:solidFill>
                  <a:srgbClr val="FF0000"/>
                </a:solidFill>
              </a:rPr>
              <a:t>=A*</a:t>
            </a:r>
            <a:r>
              <a:rPr lang="zh-CN" altLang="zh-CN" b="1" dirty="0">
                <a:solidFill>
                  <a:srgbClr val="FF0000"/>
                </a:solidFill>
              </a:rPr>
              <a:t>价值</a:t>
            </a:r>
            <a:r>
              <a:rPr lang="en-US" altLang="zh-CN" b="1" dirty="0">
                <a:solidFill>
                  <a:srgbClr val="FF0000"/>
                </a:solidFill>
              </a:rPr>
              <a:t>%/</a:t>
            </a:r>
            <a:r>
              <a:rPr lang="zh-CN" altLang="zh-CN" b="1" dirty="0">
                <a:solidFill>
                  <a:srgbClr val="FF0000"/>
                </a:solidFill>
              </a:rPr>
              <a:t>（成本</a:t>
            </a:r>
            <a:r>
              <a:rPr lang="en-US" altLang="zh-CN" b="1" dirty="0">
                <a:solidFill>
                  <a:srgbClr val="FF0000"/>
                </a:solidFill>
              </a:rPr>
              <a:t>%+0.5*</a:t>
            </a:r>
            <a:r>
              <a:rPr lang="zh-CN" altLang="zh-CN" b="1" dirty="0">
                <a:solidFill>
                  <a:srgbClr val="FF0000"/>
                </a:solidFill>
              </a:rPr>
              <a:t>风险</a:t>
            </a:r>
            <a:r>
              <a:rPr lang="en-US" altLang="zh-CN" b="1" dirty="0">
                <a:solidFill>
                  <a:srgbClr val="FF0000"/>
                </a:solidFill>
              </a:rPr>
              <a:t>%</a:t>
            </a:r>
            <a:r>
              <a:rPr lang="zh-CN" altLang="zh-CN" b="1" dirty="0">
                <a:solidFill>
                  <a:srgbClr val="FF0000"/>
                </a:solidFill>
              </a:rPr>
              <a:t>）</a:t>
            </a:r>
            <a:endParaRPr lang="en-US" altLang="zh-CN" b="1" dirty="0">
              <a:solidFill>
                <a:srgbClr val="FF0000"/>
              </a:solidFill>
            </a:endParaRPr>
          </a:p>
          <a:p>
            <a:pPr lvl="2"/>
            <a:r>
              <a:rPr lang="zh-CN" altLang="en-US" b="1" dirty="0"/>
              <a:t>（</a:t>
            </a:r>
            <a:r>
              <a:rPr lang="zh-CN" altLang="zh-CN" dirty="0"/>
              <a:t>各代表类别权重</a:t>
            </a:r>
            <a:r>
              <a:rPr lang="en-US" altLang="zh-CN" dirty="0"/>
              <a:t>A</a:t>
            </a:r>
            <a:r>
              <a:rPr lang="zh-CN" altLang="zh-CN" dirty="0"/>
              <a:t>：客户代表</a:t>
            </a:r>
            <a:r>
              <a:rPr lang="en-US" altLang="zh-CN" dirty="0"/>
              <a:t>*1.5</a:t>
            </a:r>
            <a:r>
              <a:rPr lang="zh-CN" altLang="zh-CN" dirty="0"/>
              <a:t>；用户代表</a:t>
            </a:r>
            <a:r>
              <a:rPr lang="en-US" altLang="zh-CN" dirty="0"/>
              <a:t>*1.0</a:t>
            </a:r>
            <a:r>
              <a:rPr lang="zh-CN" altLang="zh-CN" dirty="0"/>
              <a:t>；游客代表</a:t>
            </a:r>
            <a:r>
              <a:rPr lang="en-US" altLang="zh-CN" dirty="0"/>
              <a:t>*0.5</a:t>
            </a:r>
            <a:r>
              <a:rPr lang="zh-CN" altLang="zh-CN" dirty="0"/>
              <a:t>）</a:t>
            </a:r>
            <a:endParaRPr lang="en-US" altLang="zh-CN" dirty="0"/>
          </a:p>
          <a:p>
            <a:pPr lvl="2"/>
            <a:r>
              <a:rPr lang="zh-CN" altLang="en-US" b="1" dirty="0"/>
              <a:t>根据小组选题情况，我们将用户分为四类（教师、学生、案例拥有者、管理员）进行需求优先级排序。</a:t>
            </a:r>
          </a:p>
        </p:txBody>
      </p:sp>
      <p:sp>
        <p:nvSpPr>
          <p:cNvPr id="46" name="TextBox 108"/>
          <p:cNvSpPr txBox="1">
            <a:spLocks noChangeArrowheads="1"/>
          </p:cNvSpPr>
          <p:nvPr/>
        </p:nvSpPr>
        <p:spPr bwMode="auto">
          <a:xfrm>
            <a:off x="539552" y="267494"/>
            <a:ext cx="21948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3.2 </a:t>
            </a:r>
            <a:r>
              <a:rPr lang="zh-CN" altLang="en-US" dirty="0">
                <a:solidFill>
                  <a:prstClr val="black"/>
                </a:solidFill>
                <a:latin typeface="微软雅黑" panose="020B0503020204020204" pitchFamily="34" charset="-122"/>
                <a:ea typeface="微软雅黑" panose="020B0503020204020204" pitchFamily="34" charset="-122"/>
              </a:rPr>
              <a:t>需求优先级打分</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06"/>
                                        </p:tgtEl>
                                        <p:attrNameLst>
                                          <p:attrName>style.visibility</p:attrName>
                                        </p:attrNameLst>
                                      </p:cBhvr>
                                      <p:to>
                                        <p:strVal val="visible"/>
                                      </p:to>
                                    </p:set>
                                    <p:animEffect transition="in" filter="fade">
                                      <p:cBhvr>
                                        <p:cTn id="19" dur="1000"/>
                                        <p:tgtEl>
                                          <p:spTgt spid="106"/>
                                        </p:tgtEl>
                                      </p:cBhvr>
                                    </p:animEffect>
                                    <p:anim calcmode="lin" valueType="num">
                                      <p:cBhvr>
                                        <p:cTn id="20" dur="1000" fill="hold"/>
                                        <p:tgtEl>
                                          <p:spTgt spid="106"/>
                                        </p:tgtEl>
                                        <p:attrNameLst>
                                          <p:attrName>ppt_x</p:attrName>
                                        </p:attrNameLst>
                                      </p:cBhvr>
                                      <p:tavLst>
                                        <p:tav tm="0">
                                          <p:val>
                                            <p:strVal val="#ppt_x"/>
                                          </p:val>
                                        </p:tav>
                                        <p:tav tm="100000">
                                          <p:val>
                                            <p:strVal val="#ppt_x"/>
                                          </p:val>
                                        </p:tav>
                                      </p:tavLst>
                                    </p:anim>
                                    <p:anim calcmode="lin" valueType="num">
                                      <p:cBhvr>
                                        <p:cTn id="21"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106"/>
                                        </p:tgtEl>
                                      </p:cBhvr>
                                    </p:animEffect>
                                    <p:set>
                                      <p:cBhvr>
                                        <p:cTn id="26" dur="1" fill="hold">
                                          <p:stCondLst>
                                            <p:cond delay="499"/>
                                          </p:stCondLst>
                                        </p:cTn>
                                        <p:tgtEl>
                                          <p:spTgt spid="10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06" grpId="1"/>
      <p:bldP spid="4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108"/>
          <p:cNvSpPr txBox="1">
            <a:spLocks noChangeArrowheads="1"/>
          </p:cNvSpPr>
          <p:nvPr/>
        </p:nvSpPr>
        <p:spPr bwMode="auto">
          <a:xfrm>
            <a:off x="539552" y="267494"/>
            <a:ext cx="21948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3.2 </a:t>
            </a:r>
            <a:r>
              <a:rPr lang="zh-CN" altLang="en-US" dirty="0">
                <a:solidFill>
                  <a:prstClr val="black"/>
                </a:solidFill>
                <a:latin typeface="微软雅黑" panose="020B0503020204020204" pitchFamily="34" charset="-122"/>
                <a:ea typeface="微软雅黑" panose="020B0503020204020204" pitchFamily="34" charset="-122"/>
              </a:rPr>
              <a:t>需求优先级打分</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827584" y="1563638"/>
            <a:ext cx="3384376" cy="646331"/>
          </a:xfrm>
          <a:prstGeom prst="rect">
            <a:avLst/>
          </a:prstGeom>
          <a:noFill/>
        </p:spPr>
        <p:txBody>
          <a:bodyPr wrap="square" rtlCol="0">
            <a:spAutoFit/>
          </a:bodyPr>
          <a:lstStyle/>
          <a:p>
            <a:r>
              <a:rPr lang="zh-CN" altLang="en-US" dirty="0"/>
              <a:t>部分案例拥有者需求优先级</a:t>
            </a:r>
            <a:endParaRPr lang="en-US" altLang="zh-CN" dirty="0"/>
          </a:p>
          <a:p>
            <a:r>
              <a:rPr lang="zh-CN" altLang="en-US" dirty="0"/>
              <a:t>打分表展示</a:t>
            </a:r>
            <a:endParaRPr lang="en-US" altLang="zh-CN" dirty="0"/>
          </a:p>
        </p:txBody>
      </p:sp>
      <p:graphicFrame>
        <p:nvGraphicFramePr>
          <p:cNvPr id="10" name="表格 9"/>
          <p:cNvGraphicFramePr>
            <a:graphicFrameLocks noGrp="1"/>
          </p:cNvGraphicFramePr>
          <p:nvPr/>
        </p:nvGraphicFramePr>
        <p:xfrm>
          <a:off x="4211960" y="117702"/>
          <a:ext cx="4077800" cy="4908095"/>
        </p:xfrm>
        <a:graphic>
          <a:graphicData uri="http://schemas.openxmlformats.org/drawingml/2006/table">
            <a:tbl>
              <a:tblPr>
                <a:tableStyleId>{5C22544A-7EE6-4342-B048-85BDC9FD1C3A}</a:tableStyleId>
              </a:tblPr>
              <a:tblGrid>
                <a:gridCol w="753967">
                  <a:extLst>
                    <a:ext uri="{9D8B030D-6E8A-4147-A177-3AD203B41FA5}">
                      <a16:colId xmlns:a16="http://schemas.microsoft.com/office/drawing/2014/main" val="20000"/>
                    </a:ext>
                  </a:extLst>
                </a:gridCol>
                <a:gridCol w="318578">
                  <a:extLst>
                    <a:ext uri="{9D8B030D-6E8A-4147-A177-3AD203B41FA5}">
                      <a16:colId xmlns:a16="http://schemas.microsoft.com/office/drawing/2014/main" val="20001"/>
                    </a:ext>
                  </a:extLst>
                </a:gridCol>
                <a:gridCol w="339817">
                  <a:extLst>
                    <a:ext uri="{9D8B030D-6E8A-4147-A177-3AD203B41FA5}">
                      <a16:colId xmlns:a16="http://schemas.microsoft.com/office/drawing/2014/main" val="20002"/>
                    </a:ext>
                  </a:extLst>
                </a:gridCol>
                <a:gridCol w="361055">
                  <a:extLst>
                    <a:ext uri="{9D8B030D-6E8A-4147-A177-3AD203B41FA5}">
                      <a16:colId xmlns:a16="http://schemas.microsoft.com/office/drawing/2014/main" val="20003"/>
                    </a:ext>
                  </a:extLst>
                </a:gridCol>
                <a:gridCol w="361055">
                  <a:extLst>
                    <a:ext uri="{9D8B030D-6E8A-4147-A177-3AD203B41FA5}">
                      <a16:colId xmlns:a16="http://schemas.microsoft.com/office/drawing/2014/main" val="20004"/>
                    </a:ext>
                  </a:extLst>
                </a:gridCol>
                <a:gridCol w="318578">
                  <a:extLst>
                    <a:ext uri="{9D8B030D-6E8A-4147-A177-3AD203B41FA5}">
                      <a16:colId xmlns:a16="http://schemas.microsoft.com/office/drawing/2014/main" val="20005"/>
                    </a:ext>
                  </a:extLst>
                </a:gridCol>
                <a:gridCol w="276102">
                  <a:extLst>
                    <a:ext uri="{9D8B030D-6E8A-4147-A177-3AD203B41FA5}">
                      <a16:colId xmlns:a16="http://schemas.microsoft.com/office/drawing/2014/main" val="20006"/>
                    </a:ext>
                  </a:extLst>
                </a:gridCol>
                <a:gridCol w="350436">
                  <a:extLst>
                    <a:ext uri="{9D8B030D-6E8A-4147-A177-3AD203B41FA5}">
                      <a16:colId xmlns:a16="http://schemas.microsoft.com/office/drawing/2014/main" val="20007"/>
                    </a:ext>
                  </a:extLst>
                </a:gridCol>
                <a:gridCol w="318578">
                  <a:extLst>
                    <a:ext uri="{9D8B030D-6E8A-4147-A177-3AD203B41FA5}">
                      <a16:colId xmlns:a16="http://schemas.microsoft.com/office/drawing/2014/main" val="20008"/>
                    </a:ext>
                  </a:extLst>
                </a:gridCol>
                <a:gridCol w="339817">
                  <a:extLst>
                    <a:ext uri="{9D8B030D-6E8A-4147-A177-3AD203B41FA5}">
                      <a16:colId xmlns:a16="http://schemas.microsoft.com/office/drawing/2014/main" val="20009"/>
                    </a:ext>
                  </a:extLst>
                </a:gridCol>
                <a:gridCol w="339817">
                  <a:extLst>
                    <a:ext uri="{9D8B030D-6E8A-4147-A177-3AD203B41FA5}">
                      <a16:colId xmlns:a16="http://schemas.microsoft.com/office/drawing/2014/main" val="20010"/>
                    </a:ext>
                  </a:extLst>
                </a:gridCol>
              </a:tblGrid>
              <a:tr h="282021">
                <a:tc>
                  <a:txBody>
                    <a:bodyPr/>
                    <a:lstStyle/>
                    <a:p>
                      <a:pPr algn="ctr" fontAlgn="ctr"/>
                      <a:r>
                        <a:rPr lang="zh-CN" altLang="en-US" sz="800" u="none" strike="noStrike">
                          <a:effectLst/>
                        </a:rPr>
                        <a:t>功能</a:t>
                      </a:r>
                      <a:endParaRPr lang="zh-CN" altLang="en-US"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相对收益</a:t>
                      </a:r>
                      <a:endParaRPr lang="zh-CN" altLang="en-US"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相对损失</a:t>
                      </a:r>
                      <a:endParaRPr lang="zh-CN" altLang="en-US"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总价值</a:t>
                      </a:r>
                      <a:endParaRPr lang="zh-CN" altLang="en-US"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价值</a:t>
                      </a:r>
                      <a:r>
                        <a:rPr lang="en-US" altLang="zh-CN" sz="800" u="none" strike="noStrike">
                          <a:effectLst/>
                        </a:rPr>
                        <a:t>%</a:t>
                      </a:r>
                      <a:endParaRPr lang="en-US" altLang="zh-CN"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相对成本</a:t>
                      </a:r>
                      <a:endParaRPr lang="zh-CN" altLang="en-US"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成本</a:t>
                      </a:r>
                      <a:r>
                        <a:rPr lang="en-US" altLang="zh-CN" sz="800" u="none" strike="noStrike">
                          <a:effectLst/>
                        </a:rPr>
                        <a:t>%</a:t>
                      </a:r>
                      <a:endParaRPr lang="en-US" altLang="zh-CN"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相对风险</a:t>
                      </a:r>
                      <a:endParaRPr lang="zh-CN" altLang="en-US"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风险</a:t>
                      </a:r>
                      <a:r>
                        <a:rPr lang="en-US" altLang="zh-CN" sz="800" u="none" strike="noStrike">
                          <a:effectLst/>
                        </a:rPr>
                        <a:t>%</a:t>
                      </a:r>
                      <a:endParaRPr lang="en-US" altLang="zh-CN"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用户权值</a:t>
                      </a:r>
                      <a:endParaRPr lang="zh-CN" altLang="en-US"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tc>
                  <a:txBody>
                    <a:bodyPr/>
                    <a:lstStyle/>
                    <a:p>
                      <a:pPr algn="ctr" fontAlgn="ctr"/>
                      <a:r>
                        <a:rPr lang="zh-CN" altLang="en-US" sz="800" u="none" strike="noStrike">
                          <a:effectLst/>
                        </a:rPr>
                        <a:t>优先级</a:t>
                      </a:r>
                      <a:endParaRPr lang="zh-CN" altLang="en-US" sz="800" b="1"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ctr"/>
                </a:tc>
                <a:extLst>
                  <a:ext uri="{0D108BD9-81ED-4DB2-BD59-A6C34878D82A}">
                    <a16:rowId xmlns:a16="http://schemas.microsoft.com/office/drawing/2014/main" val="10000"/>
                  </a:ext>
                </a:extLst>
              </a:tr>
              <a:tr h="254476">
                <a:tc>
                  <a:txBody>
                    <a:bodyPr/>
                    <a:lstStyle/>
                    <a:p>
                      <a:pPr algn="ctr" fontAlgn="b"/>
                      <a:r>
                        <a:rPr lang="zh-CN" altLang="en-US" sz="800" u="none" strike="noStrike">
                          <a:effectLst/>
                        </a:rPr>
                        <a:t>案例拥有者登陆</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19</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3.9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0.6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0.6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4.30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01"/>
                  </a:ext>
                </a:extLst>
              </a:tr>
              <a:tr h="152761">
                <a:tc>
                  <a:txBody>
                    <a:bodyPr/>
                    <a:lstStyle/>
                    <a:p>
                      <a:pPr algn="ctr" fontAlgn="b"/>
                      <a:r>
                        <a:rPr lang="zh-CN" altLang="en-US" sz="800" u="none" strike="noStrike">
                          <a:effectLst/>
                        </a:rPr>
                        <a:t> 取消新增任务</a:t>
                      </a:r>
                      <a:endParaRPr lang="zh-CN" altLang="en-US" sz="800" b="0" i="0" u="none" strike="noStrike">
                        <a:solidFill>
                          <a:srgbClr val="000000"/>
                        </a:solidFill>
                        <a:effectLst/>
                        <a:latin typeface="Times New Roman" panose="02020603050405020304" pitchFamily="18" charset="0"/>
                        <a:ea typeface="等线"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22</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4.5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3.0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0.93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02"/>
                  </a:ext>
                </a:extLst>
              </a:tr>
              <a:tr h="152761">
                <a:tc>
                  <a:txBody>
                    <a:bodyPr/>
                    <a:lstStyle/>
                    <a:p>
                      <a:pPr algn="ctr" fontAlgn="b"/>
                      <a:r>
                        <a:rPr lang="zh-CN" altLang="en-US" sz="800" u="none" strike="noStrike">
                          <a:effectLst/>
                        </a:rPr>
                        <a:t>修改案例描述</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22</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4.5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0.83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03"/>
                  </a:ext>
                </a:extLst>
              </a:tr>
              <a:tr h="152761">
                <a:tc>
                  <a:txBody>
                    <a:bodyPr/>
                    <a:lstStyle/>
                    <a:p>
                      <a:pPr algn="ctr" fontAlgn="b"/>
                      <a:r>
                        <a:rPr lang="zh-CN" altLang="en-US" sz="800" u="none" strike="noStrike">
                          <a:effectLst/>
                        </a:rPr>
                        <a:t>修改案例类型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22</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4.5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0.83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04"/>
                  </a:ext>
                </a:extLst>
              </a:tr>
              <a:tr h="254476">
                <a:tc>
                  <a:txBody>
                    <a:bodyPr/>
                    <a:lstStyle/>
                    <a:p>
                      <a:pPr algn="ctr" fontAlgn="b"/>
                      <a:r>
                        <a:rPr lang="zh-CN" altLang="en-US" sz="800" u="none" strike="noStrike">
                          <a:effectLst/>
                        </a:rPr>
                        <a:t>案例拥有者浏览现有案例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3.0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3.0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0.81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05"/>
                  </a:ext>
                </a:extLst>
              </a:tr>
              <a:tr h="254476">
                <a:tc>
                  <a:txBody>
                    <a:bodyPr/>
                    <a:lstStyle/>
                    <a:p>
                      <a:pPr algn="ctr" fontAlgn="b"/>
                      <a:r>
                        <a:rPr lang="zh-CN" altLang="en-US" sz="800" u="none" strike="noStrike">
                          <a:effectLst/>
                        </a:rPr>
                        <a:t>取消正在申请的案例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19</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3.9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3.0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0.81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06"/>
                  </a:ext>
                </a:extLst>
              </a:tr>
              <a:tr h="152761">
                <a:tc>
                  <a:txBody>
                    <a:bodyPr/>
                    <a:lstStyle/>
                    <a:p>
                      <a:pPr algn="ctr" fontAlgn="b"/>
                      <a:r>
                        <a:rPr lang="zh-CN" altLang="en-US" sz="800" u="none" strike="noStrike">
                          <a:effectLst/>
                        </a:rPr>
                        <a:t>修改案例名称</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0.79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07"/>
                  </a:ext>
                </a:extLst>
              </a:tr>
              <a:tr h="152761">
                <a:tc>
                  <a:txBody>
                    <a:bodyPr/>
                    <a:lstStyle/>
                    <a:p>
                      <a:pPr algn="ctr" fontAlgn="b"/>
                      <a:r>
                        <a:rPr lang="zh-CN" altLang="en-US" sz="800" u="none" strike="noStrike">
                          <a:effectLst/>
                        </a:rPr>
                        <a:t>新增任务</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0.75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08"/>
                  </a:ext>
                </a:extLst>
              </a:tr>
              <a:tr h="152761">
                <a:tc>
                  <a:txBody>
                    <a:bodyPr/>
                    <a:lstStyle/>
                    <a:p>
                      <a:pPr algn="ctr" fontAlgn="b"/>
                      <a:r>
                        <a:rPr lang="zh-CN" altLang="en-US" sz="800" u="none" strike="noStrike">
                          <a:effectLst/>
                        </a:rPr>
                        <a:t>删除任务</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19</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3.9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0.72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09"/>
                  </a:ext>
                </a:extLst>
              </a:tr>
              <a:tr h="152761">
                <a:tc>
                  <a:txBody>
                    <a:bodyPr/>
                    <a:lstStyle/>
                    <a:p>
                      <a:pPr algn="ctr" fontAlgn="b"/>
                      <a:r>
                        <a:rPr lang="zh-CN" altLang="en-US" sz="800" u="none" strike="noStrike">
                          <a:effectLst/>
                        </a:rPr>
                        <a:t>删除案例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22</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4.5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0.71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0"/>
                  </a:ext>
                </a:extLst>
              </a:tr>
              <a:tr h="152761">
                <a:tc>
                  <a:txBody>
                    <a:bodyPr/>
                    <a:lstStyle/>
                    <a:p>
                      <a:pPr algn="ctr" fontAlgn="b"/>
                      <a:r>
                        <a:rPr lang="zh-CN" altLang="en-US" sz="800" u="none" strike="noStrike">
                          <a:effectLst/>
                        </a:rPr>
                        <a:t>删除角色</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22</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4.5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0.71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1"/>
                  </a:ext>
                </a:extLst>
              </a:tr>
              <a:tr h="152761">
                <a:tc>
                  <a:txBody>
                    <a:bodyPr/>
                    <a:lstStyle/>
                    <a:p>
                      <a:pPr algn="ctr" fontAlgn="b"/>
                      <a:r>
                        <a:rPr lang="zh-CN" altLang="en-US" sz="800" u="none" strike="noStrike">
                          <a:effectLst/>
                        </a:rPr>
                        <a:t>修改任务</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22</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4.5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0.68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2"/>
                  </a:ext>
                </a:extLst>
              </a:tr>
              <a:tr h="152761">
                <a:tc>
                  <a:txBody>
                    <a:bodyPr/>
                    <a:lstStyle/>
                    <a:p>
                      <a:pPr algn="ctr" fontAlgn="b"/>
                      <a:r>
                        <a:rPr lang="zh-CN" altLang="en-US" sz="800" u="none" strike="noStrike">
                          <a:effectLst/>
                        </a:rPr>
                        <a:t>新建案例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0.68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3"/>
                  </a:ext>
                </a:extLst>
              </a:tr>
              <a:tr h="152761">
                <a:tc>
                  <a:txBody>
                    <a:bodyPr/>
                    <a:lstStyle/>
                    <a:p>
                      <a:pPr algn="ctr" fontAlgn="b"/>
                      <a:r>
                        <a:rPr lang="zh-CN" altLang="en-US" sz="800" u="none" strike="noStrike">
                          <a:effectLst/>
                        </a:rPr>
                        <a:t>模拟新建案例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24</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4.9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4.9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0.68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4"/>
                  </a:ext>
                </a:extLst>
              </a:tr>
              <a:tr h="254476">
                <a:tc>
                  <a:txBody>
                    <a:bodyPr/>
                    <a:lstStyle/>
                    <a:p>
                      <a:pPr algn="ctr" fontAlgn="b"/>
                      <a:r>
                        <a:rPr lang="zh-CN" altLang="en-US" sz="800" u="none" strike="noStrike">
                          <a:effectLst/>
                        </a:rPr>
                        <a:t>查看申请案例信息</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3.1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3.0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0.64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5"/>
                  </a:ext>
                </a:extLst>
              </a:tr>
              <a:tr h="152761">
                <a:tc>
                  <a:txBody>
                    <a:bodyPr/>
                    <a:lstStyle/>
                    <a:p>
                      <a:pPr algn="ctr" fontAlgn="b"/>
                      <a:r>
                        <a:rPr lang="zh-CN" altLang="en-US" sz="800" u="none" strike="noStrike">
                          <a:effectLst/>
                        </a:rPr>
                        <a:t>新增角色</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0.58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6"/>
                  </a:ext>
                </a:extLst>
              </a:tr>
              <a:tr h="152761">
                <a:tc>
                  <a:txBody>
                    <a:bodyPr/>
                    <a:lstStyle/>
                    <a:p>
                      <a:pPr algn="ctr" fontAlgn="b"/>
                      <a:r>
                        <a:rPr lang="zh-CN" altLang="en-US" sz="800" u="none" strike="noStrike">
                          <a:effectLst/>
                        </a:rPr>
                        <a:t>保存新版本</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3.1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0.57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7"/>
                  </a:ext>
                </a:extLst>
              </a:tr>
              <a:tr h="152761">
                <a:tc>
                  <a:txBody>
                    <a:bodyPr/>
                    <a:lstStyle/>
                    <a:p>
                      <a:pPr algn="ctr" fontAlgn="b"/>
                      <a:r>
                        <a:rPr lang="zh-CN" altLang="en-US" sz="800" u="none" strike="noStrike">
                          <a:effectLst/>
                        </a:rPr>
                        <a:t>申请发布案例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3.1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0.57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8"/>
                  </a:ext>
                </a:extLst>
              </a:tr>
              <a:tr h="152761">
                <a:tc>
                  <a:txBody>
                    <a:bodyPr/>
                    <a:lstStyle/>
                    <a:p>
                      <a:pPr algn="ctr" fontAlgn="b"/>
                      <a:r>
                        <a:rPr lang="zh-CN" altLang="en-US" sz="800" u="none" strike="noStrike">
                          <a:effectLst/>
                        </a:rPr>
                        <a:t>查看现有实例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3.1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0.57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19"/>
                  </a:ext>
                </a:extLst>
              </a:tr>
              <a:tr h="152761">
                <a:tc>
                  <a:txBody>
                    <a:bodyPr/>
                    <a:lstStyle/>
                    <a:p>
                      <a:pPr algn="ctr" fontAlgn="b"/>
                      <a:r>
                        <a:rPr lang="zh-CN" altLang="en-US" sz="800" u="none" strike="noStrike">
                          <a:effectLst/>
                        </a:rPr>
                        <a:t>删除实例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3.1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3.6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0.57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20"/>
                  </a:ext>
                </a:extLst>
              </a:tr>
              <a:tr h="254476">
                <a:tc>
                  <a:txBody>
                    <a:bodyPr/>
                    <a:lstStyle/>
                    <a:p>
                      <a:pPr algn="ctr" fontAlgn="b"/>
                      <a:r>
                        <a:rPr lang="zh-CN" altLang="en-US" sz="800" u="none" strike="noStrike">
                          <a:effectLst/>
                        </a:rPr>
                        <a:t>查看当前的模拟案例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20</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4.1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4.9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0.57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21"/>
                  </a:ext>
                </a:extLst>
              </a:tr>
              <a:tr h="152761">
                <a:tc>
                  <a:txBody>
                    <a:bodyPr/>
                    <a:lstStyle/>
                    <a:p>
                      <a:pPr algn="ctr" fontAlgn="b"/>
                      <a:r>
                        <a:rPr lang="zh-CN" altLang="en-US" sz="800" u="none" strike="noStrike">
                          <a:effectLst/>
                        </a:rPr>
                        <a:t>查看甘特图</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9</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5.5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9</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5.3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0.53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22"/>
                  </a:ext>
                </a:extLst>
              </a:tr>
              <a:tr h="152761">
                <a:tc>
                  <a:txBody>
                    <a:bodyPr/>
                    <a:lstStyle/>
                    <a:p>
                      <a:pPr algn="ctr" fontAlgn="b"/>
                      <a:r>
                        <a:rPr lang="zh-CN" altLang="en-US" sz="800" u="none" strike="noStrike">
                          <a:effectLst/>
                        </a:rPr>
                        <a:t>删除模拟案例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16</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0.52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23"/>
                  </a:ext>
                </a:extLst>
              </a:tr>
              <a:tr h="152761">
                <a:tc>
                  <a:txBody>
                    <a:bodyPr/>
                    <a:lstStyle/>
                    <a:p>
                      <a:pPr algn="ctr" fontAlgn="b"/>
                      <a:r>
                        <a:rPr lang="zh-CN" altLang="en-US" sz="800" u="none" strike="noStrike">
                          <a:effectLst/>
                        </a:rPr>
                        <a:t>修改角色信息 </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3.7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4.9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0.51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24"/>
                  </a:ext>
                </a:extLst>
              </a:tr>
              <a:tr h="152761">
                <a:tc>
                  <a:txBody>
                    <a:bodyPr/>
                    <a:lstStyle/>
                    <a:p>
                      <a:pPr algn="ctr" fontAlgn="b"/>
                      <a:r>
                        <a:rPr lang="zh-CN" altLang="en-US" sz="800" u="none" strike="noStrike">
                          <a:effectLst/>
                        </a:rPr>
                        <a:t>管理实例</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3.1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4.3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7</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4.1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0.48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25"/>
                  </a:ext>
                </a:extLst>
              </a:tr>
              <a:tr h="152761">
                <a:tc>
                  <a:txBody>
                    <a:bodyPr/>
                    <a:lstStyle/>
                    <a:p>
                      <a:pPr algn="ctr" fontAlgn="b"/>
                      <a:r>
                        <a:rPr lang="zh-CN" altLang="en-US" sz="800" u="none" strike="noStrike">
                          <a:effectLst/>
                        </a:rPr>
                        <a:t>版本回滚</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ctr"/>
                      <a:r>
                        <a:rPr lang="en-US" altLang="zh-CN" sz="900" u="none" strike="noStrike">
                          <a:effectLst/>
                        </a:rPr>
                        <a:t>5</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14</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2.9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4.9 </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ctr"/>
                      <a:r>
                        <a:rPr lang="en-US" altLang="zh-CN" sz="900" u="none" strike="noStrike">
                          <a:effectLst/>
                        </a:rPr>
                        <a:t>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ctr"/>
                </a:tc>
                <a:tc>
                  <a:txBody>
                    <a:bodyPr/>
                    <a:lstStyle/>
                    <a:p>
                      <a:pPr algn="ctr" fontAlgn="b"/>
                      <a:r>
                        <a:rPr lang="en-US" altLang="zh-CN" sz="800" u="none" strike="noStrike">
                          <a:effectLst/>
                        </a:rPr>
                        <a:t>4.7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0.40 </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26"/>
                  </a:ext>
                </a:extLst>
              </a:tr>
              <a:tr h="145713">
                <a:tc>
                  <a:txBody>
                    <a:bodyPr/>
                    <a:lstStyle/>
                    <a:p>
                      <a:pPr algn="ctr" fontAlgn="b"/>
                      <a:r>
                        <a:rPr lang="zh-CN" altLang="en-US" sz="800" u="none" strike="noStrike">
                          <a:effectLst/>
                        </a:rPr>
                        <a:t>合计</a:t>
                      </a:r>
                      <a:endParaRPr lang="zh-CN" altLang="en-US"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158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172</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488</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100</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164</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100</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en-US" altLang="zh-CN" sz="900" u="none" strike="noStrike">
                          <a:effectLst/>
                        </a:rPr>
                        <a:t>169</a:t>
                      </a:r>
                      <a:endParaRPr lang="en-US" altLang="zh-CN"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en-US" altLang="zh-CN" sz="800" u="none" strike="noStrike">
                          <a:effectLst/>
                        </a:rPr>
                        <a:t>100</a:t>
                      </a:r>
                      <a:endParaRPr lang="en-US" altLang="zh-CN" sz="800" b="0" i="0" u="none" strike="noStrike">
                        <a:solidFill>
                          <a:srgbClr val="000000"/>
                        </a:solidFill>
                        <a:effectLst/>
                        <a:latin typeface="宋体" panose="02010600030101010101" pitchFamily="2" charset="-122"/>
                        <a:ea typeface="宋体" panose="02010600030101010101" pitchFamily="2" charset="-122"/>
                      </a:endParaRPr>
                    </a:p>
                  </a:txBody>
                  <a:tcPr marL="5876" marR="5876" marT="5876" marB="0" anchor="b"/>
                </a:tc>
                <a:tc>
                  <a:txBody>
                    <a:bodyPr/>
                    <a:lstStyle/>
                    <a:p>
                      <a:pPr algn="ctr" fontAlgn="b"/>
                      <a:r>
                        <a:rPr lang="zh-CN" altLang="en-US" sz="900" u="none" strike="noStrike">
                          <a:effectLst/>
                        </a:rPr>
                        <a:t>　</a:t>
                      </a:r>
                      <a:endParaRPr lang="zh-CN" altLang="en-US" sz="900" b="0" i="0" u="none" strike="noStrike">
                        <a:solidFill>
                          <a:srgbClr val="000000"/>
                        </a:solidFill>
                        <a:effectLst/>
                        <a:latin typeface="等线" panose="02010600030101010101" pitchFamily="2" charset="-122"/>
                        <a:ea typeface="等线" panose="02010600030101010101" pitchFamily="2" charset="-122"/>
                      </a:endParaRPr>
                    </a:p>
                  </a:txBody>
                  <a:tcPr marL="5876" marR="5876" marT="5876" marB="0" anchor="b"/>
                </a:tc>
                <a:tc>
                  <a:txBody>
                    <a:bodyPr/>
                    <a:lstStyle/>
                    <a:p>
                      <a:pPr algn="ctr" fontAlgn="b"/>
                      <a:r>
                        <a:rPr lang="zh-CN" altLang="en-US" sz="800" u="none" strike="noStrike" dirty="0">
                          <a:effectLst/>
                        </a:rPr>
                        <a:t>　</a:t>
                      </a:r>
                      <a:endParaRPr lang="zh-CN" altLang="en-US" sz="800" b="0" i="0" u="none" strike="noStrike" dirty="0">
                        <a:solidFill>
                          <a:srgbClr val="000000"/>
                        </a:solidFill>
                        <a:effectLst/>
                        <a:latin typeface="宋体" panose="02010600030101010101" pitchFamily="2" charset="-122"/>
                        <a:ea typeface="宋体" panose="02010600030101010101" pitchFamily="2" charset="-122"/>
                      </a:endParaRPr>
                    </a:p>
                  </a:txBody>
                  <a:tcPr marL="5876" marR="5876" marT="5876" marB="0" anchor="b"/>
                </a:tc>
                <a:extLst>
                  <a:ext uri="{0D108BD9-81ED-4DB2-BD59-A6C34878D82A}">
                    <a16:rowId xmlns:a16="http://schemas.microsoft.com/office/drawing/2014/main" val="1002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329461" y="1131590"/>
            <a:ext cx="3024336" cy="623248"/>
          </a:xfrm>
          <a:prstGeom prst="rect">
            <a:avLst/>
          </a:prstGeom>
          <a:noFill/>
        </p:spPr>
        <p:txBody>
          <a:bodyPr wrap="square" lIns="68580" tIns="34290" rIns="68580" bIns="34290" rtlCol="0">
            <a:spAutoFit/>
          </a:bodyPr>
          <a:lstStyle/>
          <a:p>
            <a:pPr lvl="2"/>
            <a:r>
              <a:rPr lang="zh-CN" altLang="en-US" dirty="0"/>
              <a:t>用例级别数据字典</a:t>
            </a:r>
            <a:endParaRPr lang="en-US" altLang="zh-CN" dirty="0"/>
          </a:p>
          <a:p>
            <a:pPr lvl="2"/>
            <a:r>
              <a:rPr lang="zh-CN" altLang="en-US" dirty="0"/>
              <a:t>共 </a:t>
            </a:r>
            <a:r>
              <a:rPr lang="en-US" altLang="zh-CN" dirty="0"/>
              <a:t>144</a:t>
            </a:r>
            <a:r>
              <a:rPr lang="zh-CN" altLang="en-US" dirty="0"/>
              <a:t>项数据元素</a:t>
            </a:r>
          </a:p>
        </p:txBody>
      </p:sp>
      <p:sp>
        <p:nvSpPr>
          <p:cNvPr id="46" name="TextBox 108"/>
          <p:cNvSpPr txBox="1">
            <a:spLocks noChangeArrowheads="1"/>
          </p:cNvSpPr>
          <p:nvPr/>
        </p:nvSpPr>
        <p:spPr bwMode="auto">
          <a:xfrm>
            <a:off x="539552" y="267494"/>
            <a:ext cx="15023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3.3 </a:t>
            </a:r>
            <a:r>
              <a:rPr lang="zh-CN" altLang="en-US" dirty="0">
                <a:solidFill>
                  <a:prstClr val="black"/>
                </a:solidFill>
                <a:latin typeface="微软雅黑" panose="020B0503020204020204" pitchFamily="34" charset="-122"/>
                <a:ea typeface="微软雅黑" panose="020B0503020204020204" pitchFamily="34" charset="-122"/>
              </a:rPr>
              <a:t>数据字典</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 name="表格 2"/>
          <p:cNvGraphicFramePr>
            <a:graphicFrameLocks noGrp="1"/>
          </p:cNvGraphicFramePr>
          <p:nvPr/>
        </p:nvGraphicFramePr>
        <p:xfrm>
          <a:off x="3649913" y="171450"/>
          <a:ext cx="4024080" cy="4800600"/>
        </p:xfrm>
        <a:graphic>
          <a:graphicData uri="http://schemas.openxmlformats.org/drawingml/2006/table">
            <a:tbl>
              <a:tblPr firstRow="1" firstCol="1" bandRow="1">
                <a:tableStyleId>{5C22544A-7EE6-4342-B048-85BDC9FD1C3A}</a:tableStyleId>
              </a:tblPr>
              <a:tblGrid>
                <a:gridCol w="804719">
                  <a:extLst>
                    <a:ext uri="{9D8B030D-6E8A-4147-A177-3AD203B41FA5}">
                      <a16:colId xmlns:a16="http://schemas.microsoft.com/office/drawing/2014/main" val="20000"/>
                    </a:ext>
                  </a:extLst>
                </a:gridCol>
                <a:gridCol w="804719">
                  <a:extLst>
                    <a:ext uri="{9D8B030D-6E8A-4147-A177-3AD203B41FA5}">
                      <a16:colId xmlns:a16="http://schemas.microsoft.com/office/drawing/2014/main" val="20001"/>
                    </a:ext>
                  </a:extLst>
                </a:gridCol>
                <a:gridCol w="804719">
                  <a:extLst>
                    <a:ext uri="{9D8B030D-6E8A-4147-A177-3AD203B41FA5}">
                      <a16:colId xmlns:a16="http://schemas.microsoft.com/office/drawing/2014/main" val="20002"/>
                    </a:ext>
                  </a:extLst>
                </a:gridCol>
                <a:gridCol w="804719">
                  <a:extLst>
                    <a:ext uri="{9D8B030D-6E8A-4147-A177-3AD203B41FA5}">
                      <a16:colId xmlns:a16="http://schemas.microsoft.com/office/drawing/2014/main" val="20003"/>
                    </a:ext>
                  </a:extLst>
                </a:gridCol>
                <a:gridCol w="805204">
                  <a:extLst>
                    <a:ext uri="{9D8B030D-6E8A-4147-A177-3AD203B41FA5}">
                      <a16:colId xmlns:a16="http://schemas.microsoft.com/office/drawing/2014/main" val="20004"/>
                    </a:ext>
                  </a:extLst>
                </a:gridCol>
              </a:tblGrid>
              <a:tr h="305626">
                <a:tc>
                  <a:txBody>
                    <a:bodyPr/>
                    <a:lstStyle/>
                    <a:p>
                      <a:pPr algn="just">
                        <a:spcAft>
                          <a:spcPts val="0"/>
                        </a:spcAft>
                      </a:pPr>
                      <a:r>
                        <a:rPr lang="en-US" sz="1050" kern="100">
                          <a:effectLst/>
                        </a:rPr>
                        <a:t>数据元素</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描述</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数据构成或者数据类型</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数据长度</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数据取值</a:t>
                      </a:r>
                      <a:endParaRPr lang="zh-CN" sz="1050" kern="100">
                        <a:effectLst/>
                        <a:latin typeface="Times New Roman" panose="02020603050405020304" pitchFamily="18" charset="0"/>
                        <a:ea typeface="宋体" panose="02010600030101010101" pitchFamily="2" charset="-122"/>
                      </a:endParaRPr>
                    </a:p>
                  </a:txBody>
                  <a:tcPr marL="65491" marR="65491" marT="0" marB="0"/>
                </a:tc>
                <a:extLst>
                  <a:ext uri="{0D108BD9-81ED-4DB2-BD59-A6C34878D82A}">
                    <a16:rowId xmlns:a16="http://schemas.microsoft.com/office/drawing/2014/main" val="10000"/>
                  </a:ext>
                </a:extLst>
              </a:tr>
              <a:tr h="458439">
                <a:tc>
                  <a:txBody>
                    <a:bodyPr/>
                    <a:lstStyle/>
                    <a:p>
                      <a:pPr algn="just">
                        <a:spcAft>
                          <a:spcPts val="0"/>
                        </a:spcAft>
                      </a:pPr>
                      <a:r>
                        <a:rPr lang="en-US" sz="1050" kern="100">
                          <a:effectLst/>
                        </a:rPr>
                        <a:t>系统登入申请</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系统登入申请</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用户ID</a:t>
                      </a:r>
                      <a:endParaRPr lang="zh-CN" sz="1050" kern="100">
                        <a:effectLst/>
                      </a:endParaRPr>
                    </a:p>
                    <a:p>
                      <a:pPr algn="just">
                        <a:spcAft>
                          <a:spcPts val="0"/>
                        </a:spcAft>
                      </a:pPr>
                      <a:r>
                        <a:rPr lang="en-US" sz="1050" kern="100">
                          <a:effectLst/>
                        </a:rPr>
                        <a:t>+用户名称</a:t>
                      </a:r>
                      <a:endParaRPr lang="zh-CN" sz="1050" kern="100">
                        <a:effectLst/>
                      </a:endParaRPr>
                    </a:p>
                    <a:p>
                      <a:pPr algn="just">
                        <a:spcAft>
                          <a:spcPts val="0"/>
                        </a:spcAft>
                      </a:pPr>
                      <a:r>
                        <a:rPr lang="en-US" sz="1050" kern="100">
                          <a:effectLst/>
                        </a:rPr>
                        <a:t>+用户密码</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5491" marR="65491" marT="0" marB="0"/>
                </a:tc>
                <a:extLst>
                  <a:ext uri="{0D108BD9-81ED-4DB2-BD59-A6C34878D82A}">
                    <a16:rowId xmlns:a16="http://schemas.microsoft.com/office/drawing/2014/main" val="10001"/>
                  </a:ext>
                </a:extLst>
              </a:tr>
              <a:tr h="458439">
                <a:tc>
                  <a:txBody>
                    <a:bodyPr/>
                    <a:lstStyle/>
                    <a:p>
                      <a:pPr algn="just">
                        <a:spcAft>
                          <a:spcPts val="0"/>
                        </a:spcAft>
                      </a:pPr>
                      <a:r>
                        <a:rPr lang="en-US" sz="1050" kern="100">
                          <a:effectLst/>
                        </a:rPr>
                        <a:t>用户ID</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唯一地标识用户的关键域</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Int</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8</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系统生成的序列号</a:t>
                      </a:r>
                      <a:endParaRPr lang="zh-CN" sz="1050" kern="100">
                        <a:effectLst/>
                        <a:latin typeface="Times New Roman" panose="02020603050405020304" pitchFamily="18" charset="0"/>
                        <a:ea typeface="宋体" panose="02010600030101010101" pitchFamily="2" charset="-122"/>
                      </a:endParaRPr>
                    </a:p>
                  </a:txBody>
                  <a:tcPr marL="65491" marR="65491" marT="0" marB="0"/>
                </a:tc>
                <a:extLst>
                  <a:ext uri="{0D108BD9-81ED-4DB2-BD59-A6C34878D82A}">
                    <a16:rowId xmlns:a16="http://schemas.microsoft.com/office/drawing/2014/main" val="10002"/>
                  </a:ext>
                </a:extLst>
              </a:tr>
              <a:tr h="305626">
                <a:tc>
                  <a:txBody>
                    <a:bodyPr/>
                    <a:lstStyle/>
                    <a:p>
                      <a:pPr algn="just">
                        <a:spcAft>
                          <a:spcPts val="0"/>
                        </a:spcAft>
                      </a:pPr>
                      <a:r>
                        <a:rPr lang="en-US" sz="1050" kern="100">
                          <a:effectLst/>
                        </a:rPr>
                        <a:t>用户名称</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用户的名字或昵称</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varchar</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255</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5491" marR="65491" marT="0" marB="0"/>
                </a:tc>
                <a:extLst>
                  <a:ext uri="{0D108BD9-81ED-4DB2-BD59-A6C34878D82A}">
                    <a16:rowId xmlns:a16="http://schemas.microsoft.com/office/drawing/2014/main" val="10003"/>
                  </a:ext>
                </a:extLst>
              </a:tr>
              <a:tr h="305626">
                <a:tc>
                  <a:txBody>
                    <a:bodyPr/>
                    <a:lstStyle/>
                    <a:p>
                      <a:pPr algn="just">
                        <a:spcAft>
                          <a:spcPts val="0"/>
                        </a:spcAft>
                      </a:pPr>
                      <a:r>
                        <a:rPr lang="en-US" sz="1050" kern="100">
                          <a:effectLst/>
                        </a:rPr>
                        <a:t>用户密码</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dirty="0" err="1">
                          <a:effectLst/>
                        </a:rPr>
                        <a:t>用户自定义的密码信息</a:t>
                      </a:r>
                      <a:endParaRPr lang="zh-CN" sz="1050" kern="100" dirty="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varchar</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255</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5491" marR="65491" marT="0" marB="0"/>
                </a:tc>
                <a:extLst>
                  <a:ext uri="{0D108BD9-81ED-4DB2-BD59-A6C34878D82A}">
                    <a16:rowId xmlns:a16="http://schemas.microsoft.com/office/drawing/2014/main" val="10004"/>
                  </a:ext>
                </a:extLst>
              </a:tr>
              <a:tr h="1222506">
                <a:tc>
                  <a:txBody>
                    <a:bodyPr/>
                    <a:lstStyle/>
                    <a:p>
                      <a:pPr algn="just">
                        <a:spcAft>
                          <a:spcPts val="0"/>
                        </a:spcAft>
                      </a:pPr>
                      <a:r>
                        <a:rPr lang="en-US" sz="1050" kern="100">
                          <a:effectLst/>
                        </a:rPr>
                        <a:t>忘记密码申请</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忘记密码，进行新密码设置</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申请ID</a:t>
                      </a:r>
                      <a:endParaRPr lang="zh-CN" sz="1050" kern="100">
                        <a:effectLst/>
                      </a:endParaRPr>
                    </a:p>
                    <a:p>
                      <a:pPr algn="just">
                        <a:spcAft>
                          <a:spcPts val="0"/>
                        </a:spcAft>
                      </a:pPr>
                      <a:r>
                        <a:rPr lang="en-US" sz="1050" kern="100">
                          <a:effectLst/>
                        </a:rPr>
                        <a:t>+用户名称</a:t>
                      </a:r>
                      <a:endParaRPr lang="zh-CN" sz="1050" kern="100">
                        <a:effectLst/>
                      </a:endParaRPr>
                    </a:p>
                    <a:p>
                      <a:pPr algn="just">
                        <a:spcAft>
                          <a:spcPts val="0"/>
                        </a:spcAft>
                      </a:pPr>
                      <a:r>
                        <a:rPr lang="en-US" sz="1050" kern="100">
                          <a:effectLst/>
                        </a:rPr>
                        <a:t>+用户密码</a:t>
                      </a:r>
                      <a:endParaRPr lang="zh-CN" sz="1050" kern="100">
                        <a:effectLst/>
                      </a:endParaRPr>
                    </a:p>
                    <a:p>
                      <a:pPr algn="just">
                        <a:spcAft>
                          <a:spcPts val="0"/>
                        </a:spcAft>
                      </a:pPr>
                      <a:r>
                        <a:rPr lang="en-US" sz="1050" kern="100">
                          <a:effectLst/>
                        </a:rPr>
                        <a:t>+确认密码</a:t>
                      </a:r>
                      <a:endParaRPr lang="zh-CN" sz="1050" kern="100">
                        <a:effectLst/>
                      </a:endParaRPr>
                    </a:p>
                    <a:p>
                      <a:pPr algn="just">
                        <a:spcAft>
                          <a:spcPts val="0"/>
                        </a:spcAft>
                      </a:pPr>
                      <a:r>
                        <a:rPr lang="en-US" sz="1050" kern="100">
                          <a:effectLst/>
                        </a:rPr>
                        <a:t>+真实姓名</a:t>
                      </a:r>
                      <a:endParaRPr lang="zh-CN" sz="1050" kern="100">
                        <a:effectLst/>
                      </a:endParaRPr>
                    </a:p>
                    <a:p>
                      <a:pPr algn="just">
                        <a:spcAft>
                          <a:spcPts val="0"/>
                        </a:spcAft>
                      </a:pPr>
                      <a:r>
                        <a:rPr lang="en-US" sz="1050" kern="100">
                          <a:effectLst/>
                        </a:rPr>
                        <a:t>+身份证</a:t>
                      </a:r>
                      <a:endParaRPr lang="zh-CN" sz="1050" kern="100">
                        <a:effectLst/>
                      </a:endParaRPr>
                    </a:p>
                    <a:p>
                      <a:pPr algn="just">
                        <a:spcAft>
                          <a:spcPts val="0"/>
                        </a:spcAft>
                      </a:pPr>
                      <a:r>
                        <a:rPr lang="en-US" sz="1050" kern="100">
                          <a:effectLst/>
                        </a:rPr>
                        <a:t>+邮箱</a:t>
                      </a:r>
                      <a:endParaRPr lang="zh-CN" sz="1050" kern="100">
                        <a:effectLst/>
                      </a:endParaRPr>
                    </a:p>
                    <a:p>
                      <a:pPr algn="just">
                        <a:spcAft>
                          <a:spcPts val="0"/>
                        </a:spcAft>
                      </a:pPr>
                      <a:r>
                        <a:rPr lang="en-US" sz="1050" kern="100">
                          <a:effectLst/>
                        </a:rPr>
                        <a:t>+验证码</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5491" marR="65491" marT="0" marB="0"/>
                </a:tc>
                <a:extLst>
                  <a:ext uri="{0D108BD9-81ED-4DB2-BD59-A6C34878D82A}">
                    <a16:rowId xmlns:a16="http://schemas.microsoft.com/office/drawing/2014/main" val="10005"/>
                  </a:ext>
                </a:extLst>
              </a:tr>
              <a:tr h="764066">
                <a:tc>
                  <a:txBody>
                    <a:bodyPr/>
                    <a:lstStyle/>
                    <a:p>
                      <a:pPr algn="just">
                        <a:spcAft>
                          <a:spcPts val="0"/>
                        </a:spcAft>
                      </a:pPr>
                      <a:r>
                        <a:rPr lang="en-US" sz="1050" kern="100">
                          <a:effectLst/>
                        </a:rPr>
                        <a:t>确认密码</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用户在进行新密码设置时再次输入密码进行确认</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varchar</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255</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5491" marR="65491" marT="0" marB="0"/>
                </a:tc>
                <a:extLst>
                  <a:ext uri="{0D108BD9-81ED-4DB2-BD59-A6C34878D82A}">
                    <a16:rowId xmlns:a16="http://schemas.microsoft.com/office/drawing/2014/main" val="10006"/>
                  </a:ext>
                </a:extLst>
              </a:tr>
              <a:tr h="305626">
                <a:tc>
                  <a:txBody>
                    <a:bodyPr/>
                    <a:lstStyle/>
                    <a:p>
                      <a:pPr algn="just">
                        <a:spcAft>
                          <a:spcPts val="0"/>
                        </a:spcAft>
                      </a:pPr>
                      <a:r>
                        <a:rPr lang="en-US" sz="1050" kern="100">
                          <a:effectLst/>
                        </a:rPr>
                        <a:t>真实姓名</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用户的真实姓名</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varchar</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255</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 </a:t>
                      </a:r>
                      <a:endParaRPr lang="zh-CN" sz="1050" kern="100">
                        <a:effectLst/>
                        <a:latin typeface="Times New Roman" panose="02020603050405020304" pitchFamily="18" charset="0"/>
                        <a:ea typeface="宋体" panose="02010600030101010101" pitchFamily="2" charset="-122"/>
                      </a:endParaRPr>
                    </a:p>
                  </a:txBody>
                  <a:tcPr marL="65491" marR="65491" marT="0" marB="0"/>
                </a:tc>
                <a:extLst>
                  <a:ext uri="{0D108BD9-81ED-4DB2-BD59-A6C34878D82A}">
                    <a16:rowId xmlns:a16="http://schemas.microsoft.com/office/drawing/2014/main" val="10007"/>
                  </a:ext>
                </a:extLst>
              </a:tr>
              <a:tr h="458439">
                <a:tc>
                  <a:txBody>
                    <a:bodyPr/>
                    <a:lstStyle/>
                    <a:p>
                      <a:pPr algn="just">
                        <a:spcAft>
                          <a:spcPts val="0"/>
                        </a:spcAft>
                      </a:pPr>
                      <a:r>
                        <a:rPr lang="en-US" sz="1050" kern="100">
                          <a:effectLst/>
                        </a:rPr>
                        <a:t>身份证</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一组合法的18位的用户身份证号</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varchar</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a:effectLst/>
                        </a:rPr>
                        <a:t>255</a:t>
                      </a:r>
                      <a:endParaRPr lang="zh-CN" sz="1050" kern="100">
                        <a:effectLst/>
                        <a:latin typeface="Times New Roman" panose="02020603050405020304" pitchFamily="18" charset="0"/>
                        <a:ea typeface="宋体" panose="02010600030101010101" pitchFamily="2" charset="-122"/>
                      </a:endParaRPr>
                    </a:p>
                  </a:txBody>
                  <a:tcPr marL="65491" marR="65491" marT="0" marB="0"/>
                </a:tc>
                <a:tc>
                  <a:txBody>
                    <a:bodyPr/>
                    <a:lstStyle/>
                    <a:p>
                      <a:pPr algn="just">
                        <a:spcAft>
                          <a:spcPts val="0"/>
                        </a:spcAft>
                      </a:pPr>
                      <a:r>
                        <a:rPr lang="en-US" sz="1050" kern="100" dirty="0">
                          <a:effectLst/>
                        </a:rPr>
                        <a:t> </a:t>
                      </a:r>
                      <a:endParaRPr lang="zh-CN" sz="1050" kern="100" dirty="0">
                        <a:effectLst/>
                        <a:latin typeface="Times New Roman" panose="02020603050405020304" pitchFamily="18" charset="0"/>
                        <a:ea typeface="宋体" panose="02010600030101010101" pitchFamily="2" charset="-122"/>
                      </a:endParaRPr>
                    </a:p>
                  </a:txBody>
                  <a:tcPr marL="65491" marR="65491" marT="0" marB="0"/>
                </a:tc>
                <a:extLst>
                  <a:ext uri="{0D108BD9-81ED-4DB2-BD59-A6C34878D82A}">
                    <a16:rowId xmlns:a16="http://schemas.microsoft.com/office/drawing/2014/main" val="10008"/>
                  </a:ext>
                </a:extLst>
              </a:tr>
            </a:tbl>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06"/>
                                        </p:tgtEl>
                                        <p:attrNameLst>
                                          <p:attrName>style.visibility</p:attrName>
                                        </p:attrNameLst>
                                      </p:cBhvr>
                                      <p:to>
                                        <p:strVal val="visible"/>
                                      </p:to>
                                    </p:set>
                                    <p:animEffect transition="in" filter="fade">
                                      <p:cBhvr>
                                        <p:cTn id="19" dur="1000"/>
                                        <p:tgtEl>
                                          <p:spTgt spid="106"/>
                                        </p:tgtEl>
                                      </p:cBhvr>
                                    </p:animEffect>
                                    <p:anim calcmode="lin" valueType="num">
                                      <p:cBhvr>
                                        <p:cTn id="20" dur="1000" fill="hold"/>
                                        <p:tgtEl>
                                          <p:spTgt spid="106"/>
                                        </p:tgtEl>
                                        <p:attrNameLst>
                                          <p:attrName>ppt_x</p:attrName>
                                        </p:attrNameLst>
                                      </p:cBhvr>
                                      <p:tavLst>
                                        <p:tav tm="0">
                                          <p:val>
                                            <p:strVal val="#ppt_x"/>
                                          </p:val>
                                        </p:tav>
                                        <p:tav tm="100000">
                                          <p:val>
                                            <p:strVal val="#ppt_x"/>
                                          </p:val>
                                        </p:tav>
                                      </p:tavLst>
                                    </p:anim>
                                    <p:anim calcmode="lin" valueType="num">
                                      <p:cBhvr>
                                        <p:cTn id="21"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106"/>
                                        </p:tgtEl>
                                      </p:cBhvr>
                                    </p:animEffect>
                                    <p:set>
                                      <p:cBhvr>
                                        <p:cTn id="26" dur="1" fill="hold">
                                          <p:stCondLst>
                                            <p:cond delay="499"/>
                                          </p:stCondLst>
                                        </p:cTn>
                                        <p:tgtEl>
                                          <p:spTgt spid="10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06" grpId="1"/>
      <p:bldP spid="4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396552" y="1203598"/>
            <a:ext cx="7924098" cy="623248"/>
          </a:xfrm>
          <a:prstGeom prst="rect">
            <a:avLst/>
          </a:prstGeom>
          <a:noFill/>
        </p:spPr>
        <p:txBody>
          <a:bodyPr wrap="square" lIns="68580" tIns="34290" rIns="68580" bIns="34290" rtlCol="0">
            <a:spAutoFit/>
          </a:bodyPr>
          <a:lstStyle/>
          <a:p>
            <a:pPr lvl="2"/>
            <a:r>
              <a:rPr lang="zh-CN" altLang="en-US" dirty="0"/>
              <a:t>数据库级别数据字典</a:t>
            </a:r>
            <a:endParaRPr lang="en-US" altLang="zh-CN" dirty="0"/>
          </a:p>
          <a:p>
            <a:pPr lvl="2"/>
            <a:r>
              <a:rPr lang="en-US" altLang="zh-CN" dirty="0"/>
              <a:t>17</a:t>
            </a:r>
            <a:r>
              <a:rPr lang="zh-CN" altLang="en-US" dirty="0"/>
              <a:t>个表</a:t>
            </a:r>
          </a:p>
        </p:txBody>
      </p:sp>
      <p:sp>
        <p:nvSpPr>
          <p:cNvPr id="46" name="TextBox 108"/>
          <p:cNvSpPr txBox="1">
            <a:spLocks noChangeArrowheads="1"/>
          </p:cNvSpPr>
          <p:nvPr/>
        </p:nvSpPr>
        <p:spPr bwMode="auto">
          <a:xfrm>
            <a:off x="539552" y="267494"/>
            <a:ext cx="15023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3.3 </a:t>
            </a:r>
            <a:r>
              <a:rPr lang="zh-CN" altLang="en-US" dirty="0">
                <a:solidFill>
                  <a:prstClr val="black"/>
                </a:solidFill>
                <a:latin typeface="微软雅黑" panose="020B0503020204020204" pitchFamily="34" charset="-122"/>
                <a:ea typeface="微软雅黑" panose="020B0503020204020204" pitchFamily="34" charset="-122"/>
              </a:rPr>
              <a:t>数据字典</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5" name="表格 4"/>
          <p:cNvGraphicFramePr>
            <a:graphicFrameLocks noGrp="1"/>
          </p:cNvGraphicFramePr>
          <p:nvPr/>
        </p:nvGraphicFramePr>
        <p:xfrm>
          <a:off x="2915816" y="1131590"/>
          <a:ext cx="6120681" cy="3387717"/>
        </p:xfrm>
        <a:graphic>
          <a:graphicData uri="http://schemas.openxmlformats.org/drawingml/2006/table">
            <a:tbl>
              <a:tblPr>
                <a:tableStyleId>{D113A9D2-9D6B-4929-AA2D-F23B5EE8CBE7}</a:tableStyleId>
              </a:tblPr>
              <a:tblGrid>
                <a:gridCol w="623871">
                  <a:extLst>
                    <a:ext uri="{9D8B030D-6E8A-4147-A177-3AD203B41FA5}">
                      <a16:colId xmlns:a16="http://schemas.microsoft.com/office/drawing/2014/main" val="20000"/>
                    </a:ext>
                  </a:extLst>
                </a:gridCol>
                <a:gridCol w="1028223">
                  <a:extLst>
                    <a:ext uri="{9D8B030D-6E8A-4147-A177-3AD203B41FA5}">
                      <a16:colId xmlns:a16="http://schemas.microsoft.com/office/drawing/2014/main" val="20001"/>
                    </a:ext>
                  </a:extLst>
                </a:gridCol>
                <a:gridCol w="508146">
                  <a:extLst>
                    <a:ext uri="{9D8B030D-6E8A-4147-A177-3AD203B41FA5}">
                      <a16:colId xmlns:a16="http://schemas.microsoft.com/office/drawing/2014/main" val="20002"/>
                    </a:ext>
                  </a:extLst>
                </a:gridCol>
                <a:gridCol w="216024">
                  <a:extLst>
                    <a:ext uri="{9D8B030D-6E8A-4147-A177-3AD203B41FA5}">
                      <a16:colId xmlns:a16="http://schemas.microsoft.com/office/drawing/2014/main" val="20003"/>
                    </a:ext>
                  </a:extLst>
                </a:gridCol>
                <a:gridCol w="288032">
                  <a:extLst>
                    <a:ext uri="{9D8B030D-6E8A-4147-A177-3AD203B41FA5}">
                      <a16:colId xmlns:a16="http://schemas.microsoft.com/office/drawing/2014/main" val="20004"/>
                    </a:ext>
                  </a:extLst>
                </a:gridCol>
                <a:gridCol w="1033050">
                  <a:extLst>
                    <a:ext uri="{9D8B030D-6E8A-4147-A177-3AD203B41FA5}">
                      <a16:colId xmlns:a16="http://schemas.microsoft.com/office/drawing/2014/main" val="20005"/>
                    </a:ext>
                  </a:extLst>
                </a:gridCol>
                <a:gridCol w="2423335">
                  <a:extLst>
                    <a:ext uri="{9D8B030D-6E8A-4147-A177-3AD203B41FA5}">
                      <a16:colId xmlns:a16="http://schemas.microsoft.com/office/drawing/2014/main" val="20006"/>
                    </a:ext>
                  </a:extLst>
                </a:gridCol>
              </a:tblGrid>
              <a:tr h="684682">
                <a:tc>
                  <a:txBody>
                    <a:bodyPr/>
                    <a:lstStyle/>
                    <a:p>
                      <a:pPr algn="l">
                        <a:spcAft>
                          <a:spcPts val="0"/>
                        </a:spcAft>
                      </a:pPr>
                      <a:r>
                        <a:rPr lang="zh-CN" sz="900" kern="0" dirty="0">
                          <a:effectLst/>
                        </a:rPr>
                        <a:t>字段名</a:t>
                      </a:r>
                      <a:endParaRPr lang="zh-CN" sz="800" kern="100" dirty="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实际字段名</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类型</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dirty="0">
                          <a:effectLst/>
                        </a:rPr>
                        <a:t>是否能为空</a:t>
                      </a:r>
                      <a:endParaRPr lang="zh-CN" sz="800" kern="100" dirty="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dirty="0">
                          <a:effectLst/>
                        </a:rPr>
                        <a:t>键型</a:t>
                      </a:r>
                      <a:endParaRPr lang="zh-CN" sz="800" kern="100" dirty="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dirty="0">
                          <a:effectLst/>
                        </a:rPr>
                        <a:t>说明</a:t>
                      </a:r>
                      <a:endParaRPr lang="zh-CN" sz="800" kern="100" dirty="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dirty="0">
                          <a:effectLst/>
                        </a:rPr>
                        <a:t>备注</a:t>
                      </a:r>
                      <a:endParaRPr lang="zh-CN" sz="800" kern="100" dirty="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0"/>
                  </a:ext>
                </a:extLst>
              </a:tr>
              <a:tr h="273873">
                <a:tc>
                  <a:txBody>
                    <a:bodyPr/>
                    <a:lstStyle/>
                    <a:p>
                      <a:pPr algn="l">
                        <a:spcAft>
                          <a:spcPts val="0"/>
                        </a:spcAft>
                      </a:pPr>
                      <a:r>
                        <a:rPr lang="zh-CN" sz="900" kern="0">
                          <a:effectLst/>
                        </a:rPr>
                        <a:t>用户</a:t>
                      </a:r>
                      <a:r>
                        <a:rPr lang="en-US" sz="900" kern="0">
                          <a:effectLst/>
                        </a:rPr>
                        <a:t>id</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userid</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int(11)</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dirty="0">
                          <a:effectLst/>
                        </a:rPr>
                        <a:t>否</a:t>
                      </a:r>
                      <a:endParaRPr lang="zh-CN" sz="800" kern="100" dirty="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主码</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用户的唯一</a:t>
                      </a:r>
                      <a:r>
                        <a:rPr lang="en-US" sz="900" kern="0">
                          <a:effectLst/>
                        </a:rPr>
                        <a:t>id</a:t>
                      </a:r>
                      <a:r>
                        <a:rPr lang="zh-CN" sz="900" kern="0">
                          <a:effectLst/>
                        </a:rPr>
                        <a:t>标识</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s-4-2(</a:t>
                      </a:r>
                      <a:r>
                        <a:rPr lang="zh-CN" sz="900" kern="0">
                          <a:effectLst/>
                        </a:rPr>
                        <a:t>输入）；</a:t>
                      </a:r>
                      <a:r>
                        <a:rPr lang="en-US" sz="900" kern="0">
                          <a:effectLst/>
                        </a:rPr>
                        <a:t>s-4-3</a:t>
                      </a:r>
                      <a:r>
                        <a:rPr lang="zh-CN" sz="900" kern="0">
                          <a:effectLst/>
                        </a:rPr>
                        <a:t>（输入）；</a:t>
                      </a:r>
                      <a:r>
                        <a:rPr lang="en-US" sz="900" kern="0">
                          <a:effectLst/>
                        </a:rPr>
                        <a:t>s-4-4</a:t>
                      </a:r>
                      <a:r>
                        <a:rPr lang="zh-CN" sz="900" kern="0">
                          <a:effectLst/>
                        </a:rPr>
                        <a:t>（输入）</a:t>
                      </a:r>
                      <a:endParaRPr lang="zh-CN" sz="800" kern="10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1"/>
                  </a:ext>
                </a:extLst>
              </a:tr>
              <a:tr h="273873">
                <a:tc>
                  <a:txBody>
                    <a:bodyPr/>
                    <a:lstStyle/>
                    <a:p>
                      <a:pPr algn="l">
                        <a:spcAft>
                          <a:spcPts val="0"/>
                        </a:spcAft>
                      </a:pPr>
                      <a:r>
                        <a:rPr lang="zh-CN" sz="900" kern="0">
                          <a:effectLst/>
                        </a:rPr>
                        <a:t>实例编号</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taskid</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int(11)</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否</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主码</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dirty="0">
                          <a:effectLst/>
                        </a:rPr>
                        <a:t>实例的唯一</a:t>
                      </a:r>
                      <a:r>
                        <a:rPr lang="en-US" sz="900" kern="0" dirty="0">
                          <a:effectLst/>
                        </a:rPr>
                        <a:t>id</a:t>
                      </a:r>
                      <a:r>
                        <a:rPr lang="zh-CN" sz="900" kern="0" dirty="0">
                          <a:effectLst/>
                        </a:rPr>
                        <a:t>标识</a:t>
                      </a:r>
                      <a:endParaRPr lang="zh-CN" sz="800" kern="100" dirty="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s-4-2(</a:t>
                      </a:r>
                      <a:r>
                        <a:rPr lang="zh-CN" sz="900" kern="0">
                          <a:effectLst/>
                        </a:rPr>
                        <a:t>输入）；</a:t>
                      </a:r>
                      <a:r>
                        <a:rPr lang="en-US" sz="900" kern="0">
                          <a:effectLst/>
                        </a:rPr>
                        <a:t>s-4-3</a:t>
                      </a:r>
                      <a:r>
                        <a:rPr lang="zh-CN" sz="900" kern="0">
                          <a:effectLst/>
                        </a:rPr>
                        <a:t>（输入）；</a:t>
                      </a:r>
                      <a:r>
                        <a:rPr lang="en-US" sz="900" kern="0">
                          <a:effectLst/>
                        </a:rPr>
                        <a:t>s-4-4</a:t>
                      </a:r>
                      <a:r>
                        <a:rPr lang="zh-CN" sz="900" kern="0">
                          <a:effectLst/>
                        </a:rPr>
                        <a:t>（输入）</a:t>
                      </a:r>
                      <a:endParaRPr lang="zh-CN" sz="800" kern="10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2"/>
                  </a:ext>
                </a:extLst>
              </a:tr>
              <a:tr h="273873">
                <a:tc>
                  <a:txBody>
                    <a:bodyPr/>
                    <a:lstStyle/>
                    <a:p>
                      <a:pPr algn="l">
                        <a:spcAft>
                          <a:spcPts val="0"/>
                        </a:spcAft>
                      </a:pPr>
                      <a:r>
                        <a:rPr lang="zh-CN" sz="900" kern="0">
                          <a:effectLst/>
                        </a:rPr>
                        <a:t>讨论</a:t>
                      </a:r>
                      <a:r>
                        <a:rPr lang="en-US" sz="900" kern="0">
                          <a:effectLst/>
                        </a:rPr>
                        <a:t>id</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talkid</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int(11)</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dirty="0">
                          <a:effectLst/>
                        </a:rPr>
                        <a:t>否</a:t>
                      </a:r>
                      <a:endParaRPr lang="zh-CN" sz="800" kern="100" dirty="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主码</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讨论</a:t>
                      </a:r>
                      <a:r>
                        <a:rPr lang="en-US" sz="900" kern="0">
                          <a:effectLst/>
                        </a:rPr>
                        <a:t>id</a:t>
                      </a:r>
                      <a:r>
                        <a:rPr lang="zh-CN" sz="900" kern="0">
                          <a:effectLst/>
                        </a:rPr>
                        <a:t>的唯一</a:t>
                      </a:r>
                      <a:r>
                        <a:rPr lang="en-US" sz="900" kern="0">
                          <a:effectLst/>
                        </a:rPr>
                        <a:t>id</a:t>
                      </a:r>
                      <a:r>
                        <a:rPr lang="zh-CN" sz="900" kern="0">
                          <a:effectLst/>
                        </a:rPr>
                        <a:t>标识</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dirty="0">
                          <a:effectLst/>
                        </a:rPr>
                        <a:t>s-4-2(</a:t>
                      </a:r>
                      <a:r>
                        <a:rPr lang="zh-CN" sz="900" kern="0" dirty="0">
                          <a:effectLst/>
                        </a:rPr>
                        <a:t>输入）；</a:t>
                      </a:r>
                      <a:r>
                        <a:rPr lang="en-US" sz="900" kern="0" dirty="0">
                          <a:effectLst/>
                        </a:rPr>
                        <a:t>s-4-3</a:t>
                      </a:r>
                      <a:r>
                        <a:rPr lang="zh-CN" sz="900" kern="0" dirty="0">
                          <a:effectLst/>
                        </a:rPr>
                        <a:t>（输入）；</a:t>
                      </a:r>
                      <a:r>
                        <a:rPr lang="en-US" sz="900" kern="0" dirty="0">
                          <a:effectLst/>
                        </a:rPr>
                        <a:t>s-4-4</a:t>
                      </a:r>
                      <a:r>
                        <a:rPr lang="zh-CN" sz="900" kern="0" dirty="0">
                          <a:effectLst/>
                        </a:rPr>
                        <a:t>（输入）</a:t>
                      </a:r>
                      <a:endParaRPr lang="zh-CN" sz="800" kern="100" dirty="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3"/>
                  </a:ext>
                </a:extLst>
              </a:tr>
              <a:tr h="273873">
                <a:tc>
                  <a:txBody>
                    <a:bodyPr/>
                    <a:lstStyle/>
                    <a:p>
                      <a:pPr algn="l">
                        <a:spcAft>
                          <a:spcPts val="0"/>
                        </a:spcAft>
                      </a:pPr>
                      <a:r>
                        <a:rPr lang="zh-CN" sz="900" kern="0">
                          <a:effectLst/>
                        </a:rPr>
                        <a:t>讨论内容</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con</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varchar(255)</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否</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 </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讨论内容</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dirty="0">
                          <a:effectLst/>
                        </a:rPr>
                        <a:t>s-4-2(</a:t>
                      </a:r>
                      <a:r>
                        <a:rPr lang="zh-CN" sz="900" kern="0" dirty="0">
                          <a:effectLst/>
                        </a:rPr>
                        <a:t>输出）；</a:t>
                      </a:r>
                      <a:r>
                        <a:rPr lang="en-US" sz="900" kern="0" dirty="0">
                          <a:effectLst/>
                        </a:rPr>
                        <a:t>s-4-3</a:t>
                      </a:r>
                      <a:r>
                        <a:rPr lang="zh-CN" sz="900" kern="0" dirty="0">
                          <a:effectLst/>
                        </a:rPr>
                        <a:t>（输出）；</a:t>
                      </a:r>
                      <a:r>
                        <a:rPr lang="en-US" sz="900" kern="0" dirty="0">
                          <a:effectLst/>
                        </a:rPr>
                        <a:t>s-4-4</a:t>
                      </a:r>
                      <a:r>
                        <a:rPr lang="zh-CN" sz="900" kern="0" dirty="0">
                          <a:effectLst/>
                        </a:rPr>
                        <a:t>（输出）</a:t>
                      </a:r>
                      <a:endParaRPr lang="zh-CN" sz="800" kern="100" dirty="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4"/>
                  </a:ext>
                </a:extLst>
              </a:tr>
              <a:tr h="273873">
                <a:tc>
                  <a:txBody>
                    <a:bodyPr/>
                    <a:lstStyle/>
                    <a:p>
                      <a:pPr algn="l">
                        <a:spcAft>
                          <a:spcPts val="0"/>
                        </a:spcAft>
                      </a:pPr>
                      <a:r>
                        <a:rPr lang="zh-CN" sz="900" kern="0">
                          <a:effectLst/>
                        </a:rPr>
                        <a:t>用户名称</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username</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varchar(255)</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否</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 </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dirty="0">
                          <a:effectLst/>
                        </a:rPr>
                        <a:t>用户名称</a:t>
                      </a:r>
                      <a:endParaRPr lang="zh-CN" sz="800" kern="100" dirty="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s-4-2(</a:t>
                      </a:r>
                      <a:r>
                        <a:rPr lang="zh-CN" sz="900" kern="0">
                          <a:effectLst/>
                        </a:rPr>
                        <a:t>输出）；</a:t>
                      </a:r>
                      <a:r>
                        <a:rPr lang="en-US" sz="900" kern="0">
                          <a:effectLst/>
                        </a:rPr>
                        <a:t>s-4-3</a:t>
                      </a:r>
                      <a:r>
                        <a:rPr lang="zh-CN" sz="900" kern="0">
                          <a:effectLst/>
                        </a:rPr>
                        <a:t>（输出）；</a:t>
                      </a:r>
                      <a:r>
                        <a:rPr lang="en-US" sz="900" kern="0">
                          <a:effectLst/>
                        </a:rPr>
                        <a:t>s-4-4</a:t>
                      </a:r>
                      <a:r>
                        <a:rPr lang="zh-CN" sz="900" kern="0">
                          <a:effectLst/>
                        </a:rPr>
                        <a:t>（输出）</a:t>
                      </a:r>
                      <a:endParaRPr lang="zh-CN" sz="800" kern="10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5"/>
                  </a:ext>
                </a:extLst>
              </a:tr>
              <a:tr h="273873">
                <a:tc>
                  <a:txBody>
                    <a:bodyPr/>
                    <a:lstStyle/>
                    <a:p>
                      <a:pPr algn="l">
                        <a:spcAft>
                          <a:spcPts val="0"/>
                        </a:spcAft>
                      </a:pPr>
                      <a:r>
                        <a:rPr lang="zh-CN" sz="900" kern="0">
                          <a:effectLst/>
                        </a:rPr>
                        <a:t>用户头像</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head</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varchar(255)</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否</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 </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用户头像</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s-4-2(</a:t>
                      </a:r>
                      <a:r>
                        <a:rPr lang="zh-CN" sz="900" kern="0">
                          <a:effectLst/>
                        </a:rPr>
                        <a:t>输出）；</a:t>
                      </a:r>
                      <a:r>
                        <a:rPr lang="en-US" sz="900" kern="0">
                          <a:effectLst/>
                        </a:rPr>
                        <a:t>s-4-3</a:t>
                      </a:r>
                      <a:r>
                        <a:rPr lang="zh-CN" sz="900" kern="0">
                          <a:effectLst/>
                        </a:rPr>
                        <a:t>（输出）；</a:t>
                      </a:r>
                      <a:r>
                        <a:rPr lang="en-US" sz="900" kern="0">
                          <a:effectLst/>
                        </a:rPr>
                        <a:t>s-4-4</a:t>
                      </a:r>
                      <a:r>
                        <a:rPr lang="zh-CN" sz="900" kern="0">
                          <a:effectLst/>
                        </a:rPr>
                        <a:t>（输出）</a:t>
                      </a:r>
                      <a:endParaRPr lang="zh-CN" sz="800" kern="10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6"/>
                  </a:ext>
                </a:extLst>
              </a:tr>
              <a:tr h="260559">
                <a:tc>
                  <a:txBody>
                    <a:bodyPr/>
                    <a:lstStyle/>
                    <a:p>
                      <a:pPr algn="l">
                        <a:spcAft>
                          <a:spcPts val="0"/>
                        </a:spcAft>
                      </a:pPr>
                      <a:r>
                        <a:rPr lang="zh-CN" sz="900" kern="0">
                          <a:effectLst/>
                        </a:rPr>
                        <a:t>时间</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time</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Date</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否</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 </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时间</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s-4-2(</a:t>
                      </a:r>
                      <a:r>
                        <a:rPr lang="zh-CN" sz="900" kern="0">
                          <a:effectLst/>
                        </a:rPr>
                        <a:t>输出）；</a:t>
                      </a:r>
                      <a:r>
                        <a:rPr lang="en-US" sz="900" kern="0">
                          <a:effectLst/>
                        </a:rPr>
                        <a:t>s-4-3</a:t>
                      </a:r>
                      <a:r>
                        <a:rPr lang="zh-CN" sz="900" kern="0">
                          <a:effectLst/>
                        </a:rPr>
                        <a:t>（输出）；</a:t>
                      </a:r>
                      <a:r>
                        <a:rPr lang="en-US" sz="900" kern="0">
                          <a:effectLst/>
                        </a:rPr>
                        <a:t>s-4-4</a:t>
                      </a:r>
                      <a:r>
                        <a:rPr lang="zh-CN" sz="900" kern="0">
                          <a:effectLst/>
                        </a:rPr>
                        <a:t>（输出）</a:t>
                      </a:r>
                      <a:endParaRPr lang="zh-CN" sz="800" kern="10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7"/>
                  </a:ext>
                </a:extLst>
              </a:tr>
              <a:tr h="260559">
                <a:tc>
                  <a:txBody>
                    <a:bodyPr/>
                    <a:lstStyle/>
                    <a:p>
                      <a:pPr algn="l">
                        <a:spcAft>
                          <a:spcPts val="0"/>
                        </a:spcAft>
                      </a:pPr>
                      <a:r>
                        <a:rPr lang="zh-CN" sz="900" kern="0">
                          <a:effectLst/>
                        </a:rPr>
                        <a:t>点赞数</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znum</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int(11)</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否</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 </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点赞数</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s-4-2(</a:t>
                      </a:r>
                      <a:r>
                        <a:rPr lang="zh-CN" sz="900" kern="0">
                          <a:effectLst/>
                        </a:rPr>
                        <a:t>输出）；</a:t>
                      </a:r>
                      <a:r>
                        <a:rPr lang="en-US" sz="900" kern="0">
                          <a:effectLst/>
                        </a:rPr>
                        <a:t>s-4-3</a:t>
                      </a:r>
                      <a:r>
                        <a:rPr lang="zh-CN" sz="900" kern="0">
                          <a:effectLst/>
                        </a:rPr>
                        <a:t>（输出）；</a:t>
                      </a:r>
                      <a:r>
                        <a:rPr lang="en-US" sz="900" kern="0">
                          <a:effectLst/>
                        </a:rPr>
                        <a:t>s-4-4</a:t>
                      </a:r>
                      <a:r>
                        <a:rPr lang="zh-CN" sz="900" kern="0">
                          <a:effectLst/>
                        </a:rPr>
                        <a:t>（输出）</a:t>
                      </a:r>
                      <a:endParaRPr lang="zh-CN" sz="800" kern="10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8"/>
                  </a:ext>
                </a:extLst>
              </a:tr>
              <a:tr h="260559">
                <a:tc>
                  <a:txBody>
                    <a:bodyPr/>
                    <a:lstStyle/>
                    <a:p>
                      <a:pPr algn="l">
                        <a:spcAft>
                          <a:spcPts val="0"/>
                        </a:spcAft>
                      </a:pPr>
                      <a:r>
                        <a:rPr lang="zh-CN" sz="900" kern="0">
                          <a:effectLst/>
                        </a:rPr>
                        <a:t>踩数</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cnum</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int(11)</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否</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 </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踩数</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s-4-2(</a:t>
                      </a:r>
                      <a:r>
                        <a:rPr lang="zh-CN" sz="900" kern="0">
                          <a:effectLst/>
                        </a:rPr>
                        <a:t>输出）；</a:t>
                      </a:r>
                      <a:r>
                        <a:rPr lang="en-US" sz="900" kern="0">
                          <a:effectLst/>
                        </a:rPr>
                        <a:t>s-4-3</a:t>
                      </a:r>
                      <a:r>
                        <a:rPr lang="zh-CN" sz="900" kern="0">
                          <a:effectLst/>
                        </a:rPr>
                        <a:t>（输出）；</a:t>
                      </a:r>
                      <a:r>
                        <a:rPr lang="en-US" sz="900" kern="0">
                          <a:effectLst/>
                        </a:rPr>
                        <a:t>s-4-4</a:t>
                      </a:r>
                      <a:r>
                        <a:rPr lang="zh-CN" sz="900" kern="0">
                          <a:effectLst/>
                        </a:rPr>
                        <a:t>（输出）</a:t>
                      </a:r>
                      <a:endParaRPr lang="zh-CN" sz="800" kern="10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09"/>
                  </a:ext>
                </a:extLst>
              </a:tr>
              <a:tr h="273873">
                <a:tc>
                  <a:txBody>
                    <a:bodyPr/>
                    <a:lstStyle/>
                    <a:p>
                      <a:pPr algn="l">
                        <a:spcAft>
                          <a:spcPts val="0"/>
                        </a:spcAft>
                      </a:pPr>
                      <a:r>
                        <a:rPr lang="zh-CN" sz="900" kern="0">
                          <a:effectLst/>
                        </a:rPr>
                        <a:t>回复内容</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reflect</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varchar(255)</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否</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a:effectLst/>
                        </a:rPr>
                        <a:t> </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zh-CN" sz="900" kern="0">
                          <a:effectLst/>
                        </a:rPr>
                        <a:t>回复内容</a:t>
                      </a:r>
                      <a:endParaRPr lang="zh-CN" sz="800" kern="100">
                        <a:effectLst/>
                        <a:latin typeface="Times New Roman" panose="02020603050405020304" pitchFamily="18" charset="0"/>
                        <a:ea typeface="宋体" panose="02010600030101010101" pitchFamily="2" charset="-122"/>
                      </a:endParaRPr>
                    </a:p>
                  </a:txBody>
                  <a:tcPr marL="53383" marR="53383" marT="0" marB="0"/>
                </a:tc>
                <a:tc>
                  <a:txBody>
                    <a:bodyPr/>
                    <a:lstStyle/>
                    <a:p>
                      <a:pPr algn="l">
                        <a:spcAft>
                          <a:spcPts val="0"/>
                        </a:spcAft>
                      </a:pPr>
                      <a:r>
                        <a:rPr lang="en-US" sz="900" kern="0" dirty="0">
                          <a:effectLst/>
                        </a:rPr>
                        <a:t>s-4-2(</a:t>
                      </a:r>
                      <a:r>
                        <a:rPr lang="zh-CN" sz="900" kern="0" dirty="0">
                          <a:effectLst/>
                        </a:rPr>
                        <a:t>输出）；</a:t>
                      </a:r>
                      <a:r>
                        <a:rPr lang="en-US" sz="900" kern="0" dirty="0">
                          <a:effectLst/>
                        </a:rPr>
                        <a:t>s-4-3</a:t>
                      </a:r>
                      <a:r>
                        <a:rPr lang="zh-CN" sz="900" kern="0" dirty="0">
                          <a:effectLst/>
                        </a:rPr>
                        <a:t>（输出）；</a:t>
                      </a:r>
                      <a:r>
                        <a:rPr lang="en-US" sz="900" kern="0" dirty="0">
                          <a:effectLst/>
                        </a:rPr>
                        <a:t>s-4-4</a:t>
                      </a:r>
                      <a:r>
                        <a:rPr lang="zh-CN" sz="900" kern="0" dirty="0">
                          <a:effectLst/>
                        </a:rPr>
                        <a:t>（输出）</a:t>
                      </a:r>
                      <a:endParaRPr lang="zh-CN" sz="800" kern="100" dirty="0">
                        <a:effectLst/>
                        <a:latin typeface="Times New Roman" panose="02020603050405020304" pitchFamily="18" charset="0"/>
                        <a:ea typeface="宋体" panose="02010600030101010101" pitchFamily="2" charset="-122"/>
                      </a:endParaRPr>
                    </a:p>
                  </a:txBody>
                  <a:tcPr marL="53383" marR="53383" marT="0" marB="0"/>
                </a:tc>
                <a:extLst>
                  <a:ext uri="{0D108BD9-81ED-4DB2-BD59-A6C34878D82A}">
                    <a16:rowId xmlns:a16="http://schemas.microsoft.com/office/drawing/2014/main" val="1001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1000"/>
                                        <p:tgtEl>
                                          <p:spTgt spid="106"/>
                                        </p:tgtEl>
                                      </p:cBhvr>
                                    </p:animEffect>
                                    <p:anim calcmode="lin" valueType="num">
                                      <p:cBhvr>
                                        <p:cTn id="8" dur="1000" fill="hold"/>
                                        <p:tgtEl>
                                          <p:spTgt spid="106"/>
                                        </p:tgtEl>
                                        <p:attrNameLst>
                                          <p:attrName>ppt_x</p:attrName>
                                        </p:attrNameLst>
                                      </p:cBhvr>
                                      <p:tavLst>
                                        <p:tav tm="0">
                                          <p:val>
                                            <p:strVal val="#ppt_x"/>
                                          </p:val>
                                        </p:tav>
                                        <p:tav tm="100000">
                                          <p:val>
                                            <p:strVal val="#ppt_x"/>
                                          </p:val>
                                        </p:tav>
                                      </p:tavLst>
                                    </p:anim>
                                    <p:anim calcmode="lin" valueType="num">
                                      <p:cBhvr>
                                        <p:cTn id="9" dur="1000" fill="hold"/>
                                        <p:tgtEl>
                                          <p:spTgt spid="10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1" nodeType="clickEffect">
                                  <p:stCondLst>
                                    <p:cond delay="0"/>
                                  </p:stCondLst>
                                  <p:childTnLst>
                                    <p:animEffect transition="out" filter="fade">
                                      <p:cBhvr>
                                        <p:cTn id="18" dur="500"/>
                                        <p:tgtEl>
                                          <p:spTgt spid="106"/>
                                        </p:tgtEl>
                                      </p:cBhvr>
                                    </p:animEffect>
                                    <p:set>
                                      <p:cBhvr>
                                        <p:cTn id="19" dur="1" fill="hold">
                                          <p:stCondLst>
                                            <p:cond delay="499"/>
                                          </p:stCondLst>
                                        </p:cTn>
                                        <p:tgtEl>
                                          <p:spTgt spid="106"/>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06"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1835696" y="290577"/>
            <a:ext cx="7924098" cy="346249"/>
          </a:xfrm>
          <a:prstGeom prst="rect">
            <a:avLst/>
          </a:prstGeom>
          <a:noFill/>
        </p:spPr>
        <p:txBody>
          <a:bodyPr wrap="square" lIns="68580" tIns="34290" rIns="68580" bIns="34290" rtlCol="0">
            <a:spAutoFit/>
          </a:bodyPr>
          <a:lstStyle/>
          <a:p>
            <a:pPr lvl="2"/>
            <a:r>
              <a:rPr lang="en-US" altLang="zh-CN" b="1" dirty="0"/>
              <a:t>E-R</a:t>
            </a:r>
            <a:r>
              <a:rPr lang="zh-CN" altLang="en-US" b="1" dirty="0"/>
              <a:t>图</a:t>
            </a:r>
          </a:p>
        </p:txBody>
      </p:sp>
      <p:sp>
        <p:nvSpPr>
          <p:cNvPr id="46" name="TextBox 108"/>
          <p:cNvSpPr txBox="1">
            <a:spLocks noChangeArrowheads="1"/>
          </p:cNvSpPr>
          <p:nvPr/>
        </p:nvSpPr>
        <p:spPr bwMode="auto">
          <a:xfrm>
            <a:off x="539552" y="267494"/>
            <a:ext cx="15023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3.3 </a:t>
            </a:r>
            <a:r>
              <a:rPr lang="zh-CN" altLang="en-US" dirty="0">
                <a:solidFill>
                  <a:prstClr val="black"/>
                </a:solidFill>
                <a:latin typeface="微软雅黑" panose="020B0503020204020204" pitchFamily="34" charset="-122"/>
                <a:ea typeface="微软雅黑" panose="020B0503020204020204" pitchFamily="34" charset="-122"/>
              </a:rPr>
              <a:t>数据字典</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560" y="693913"/>
            <a:ext cx="8161448" cy="437195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1000"/>
                                        <p:tgtEl>
                                          <p:spTgt spid="106"/>
                                        </p:tgtEl>
                                      </p:cBhvr>
                                    </p:animEffect>
                                    <p:anim calcmode="lin" valueType="num">
                                      <p:cBhvr>
                                        <p:cTn id="8" dur="1000" fill="hold"/>
                                        <p:tgtEl>
                                          <p:spTgt spid="106"/>
                                        </p:tgtEl>
                                        <p:attrNameLst>
                                          <p:attrName>ppt_x</p:attrName>
                                        </p:attrNameLst>
                                      </p:cBhvr>
                                      <p:tavLst>
                                        <p:tav tm="0">
                                          <p:val>
                                            <p:strVal val="#ppt_x"/>
                                          </p:val>
                                        </p:tav>
                                        <p:tav tm="100000">
                                          <p:val>
                                            <p:strVal val="#ppt_x"/>
                                          </p:val>
                                        </p:tav>
                                      </p:tavLst>
                                    </p:anim>
                                    <p:anim calcmode="lin" valueType="num">
                                      <p:cBhvr>
                                        <p:cTn id="9" dur="1000" fill="hold"/>
                                        <p:tgtEl>
                                          <p:spTgt spid="106"/>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350498"/>
            <a:ext cx="3228536"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1663625"/>
            <a:ext cx="1677383" cy="53091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第一部分</a:t>
            </a:r>
          </a:p>
        </p:txBody>
      </p:sp>
      <p:sp>
        <p:nvSpPr>
          <p:cNvPr id="4" name="TextBox 4"/>
          <p:cNvSpPr txBox="1"/>
          <p:nvPr/>
        </p:nvSpPr>
        <p:spPr>
          <a:xfrm>
            <a:off x="3923928" y="1504217"/>
            <a:ext cx="4447371" cy="880562"/>
          </a:xfrm>
          <a:prstGeom prst="rect">
            <a:avLst/>
          </a:prstGeom>
          <a:noFill/>
        </p:spPr>
        <p:txBody>
          <a:bodyPr wrap="none" lIns="68580" tIns="34290" rIns="68580" bIns="34290" rtlCol="0">
            <a:spAutoFit/>
          </a:bodyPr>
          <a:lstStyle/>
          <a:p>
            <a:pPr fontAlgn="base">
              <a:lnSpc>
                <a:spcPct val="120000"/>
              </a:lnSpc>
            </a:pPr>
            <a:r>
              <a:rPr lang="zh-CN" altLang="en-US" sz="4800" b="1" dirty="0">
                <a:solidFill>
                  <a:schemeClr val="tx1">
                    <a:lumMod val="75000"/>
                    <a:lumOff val="25000"/>
                  </a:schemeClr>
                </a:solidFill>
                <a:latin typeface="微软雅黑" panose="020B0503020204020204" pitchFamily="34" charset="-122"/>
                <a:ea typeface="微软雅黑" panose="020B0503020204020204" pitchFamily="34" charset="-122"/>
              </a:rPr>
              <a:t>范围与愿景文档</a:t>
            </a:r>
          </a:p>
        </p:txBody>
      </p:sp>
      <p:sp>
        <p:nvSpPr>
          <p:cNvPr id="10" name="矩形 9"/>
          <p:cNvSpPr/>
          <p:nvPr/>
        </p:nvSpPr>
        <p:spPr>
          <a:xfrm>
            <a:off x="3825914" y="3281290"/>
            <a:ext cx="5319000" cy="200465"/>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350498"/>
            <a:ext cx="305972"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1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387588" y="951265"/>
            <a:ext cx="2339335" cy="3947234"/>
          </a:xfrm>
          <a:prstGeom prst="rect">
            <a:avLst/>
          </a:prstGeom>
          <a:noFill/>
        </p:spPr>
        <p:txBody>
          <a:bodyPr wrap="square" lIns="68580" tIns="34290" rIns="68580" bIns="34290" rtlCol="0">
            <a:spAutoFit/>
          </a:bodyPr>
          <a:lstStyle/>
          <a:p>
            <a:r>
              <a:rPr lang="zh-CN" altLang="en-US" dirty="0"/>
              <a:t>根据</a:t>
            </a:r>
            <a:r>
              <a:rPr lang="en-US" altLang="zh-CN" dirty="0"/>
              <a:t>V</a:t>
            </a:r>
            <a:r>
              <a:rPr lang="zh-CN" altLang="en-US" dirty="0"/>
              <a:t>模型的指导，需求阶段的测试用例应当是验收测试测试用例。每个测试用例与用例场景对应，采取黑盒测试中</a:t>
            </a:r>
            <a:r>
              <a:rPr lang="zh-CN" altLang="en-US" dirty="0">
                <a:solidFill>
                  <a:srgbClr val="FF0000"/>
                </a:solidFill>
              </a:rPr>
              <a:t>（边界值分析、等价类、错误推断）</a:t>
            </a:r>
            <a:r>
              <a:rPr lang="zh-CN" altLang="en-US" dirty="0"/>
              <a:t>的方法进行编写。</a:t>
            </a:r>
            <a:endParaRPr lang="en-US" altLang="zh-CN" dirty="0"/>
          </a:p>
          <a:p>
            <a:r>
              <a:rPr lang="zh-CN" altLang="en-US" dirty="0"/>
              <a:t>等价类划分法：</a:t>
            </a:r>
            <a:r>
              <a:rPr lang="en-US" altLang="zh-CN" dirty="0"/>
              <a:t>291</a:t>
            </a:r>
            <a:r>
              <a:rPr lang="zh-CN" altLang="en-US" dirty="0"/>
              <a:t>条</a:t>
            </a:r>
            <a:endParaRPr lang="en-US" altLang="zh-CN" dirty="0"/>
          </a:p>
          <a:p>
            <a:r>
              <a:rPr lang="zh-CN" altLang="en-US" dirty="0"/>
              <a:t>错误分析法：</a:t>
            </a:r>
            <a:r>
              <a:rPr lang="en-US" altLang="zh-CN" dirty="0"/>
              <a:t>292</a:t>
            </a:r>
            <a:r>
              <a:rPr lang="zh-CN" altLang="en-US" dirty="0"/>
              <a:t>条</a:t>
            </a:r>
            <a:endParaRPr lang="en-US" altLang="zh-CN" dirty="0"/>
          </a:p>
          <a:p>
            <a:r>
              <a:rPr lang="zh-CN" altLang="en-US" dirty="0"/>
              <a:t>边界值：</a:t>
            </a:r>
            <a:r>
              <a:rPr lang="en-US" altLang="zh-CN" dirty="0"/>
              <a:t>36</a:t>
            </a:r>
            <a:r>
              <a:rPr lang="zh-CN" altLang="en-US" dirty="0"/>
              <a:t>条</a:t>
            </a:r>
            <a:endParaRPr lang="en-US" altLang="zh-CN" dirty="0"/>
          </a:p>
          <a:p>
            <a:r>
              <a:rPr lang="zh-CN" altLang="en-US" dirty="0"/>
              <a:t>总计：</a:t>
            </a:r>
            <a:r>
              <a:rPr lang="en-US" altLang="zh-CN" dirty="0"/>
              <a:t>619</a:t>
            </a:r>
            <a:r>
              <a:rPr lang="zh-CN" altLang="en-US" dirty="0"/>
              <a:t>条</a:t>
            </a:r>
            <a:endParaRPr lang="en-US" altLang="zh-CN" dirty="0"/>
          </a:p>
          <a:p>
            <a:endParaRPr lang="zh-CN" altLang="en-US" dirty="0"/>
          </a:p>
        </p:txBody>
      </p:sp>
      <p:sp>
        <p:nvSpPr>
          <p:cNvPr id="46" name="TextBox 108"/>
          <p:cNvSpPr txBox="1">
            <a:spLocks noChangeArrowheads="1"/>
          </p:cNvSpPr>
          <p:nvPr/>
        </p:nvSpPr>
        <p:spPr bwMode="auto">
          <a:xfrm>
            <a:off x="539552" y="267494"/>
            <a:ext cx="24256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3.4 </a:t>
            </a:r>
            <a:r>
              <a:rPr lang="zh-CN" altLang="en-US" dirty="0">
                <a:solidFill>
                  <a:prstClr val="black"/>
                </a:solidFill>
                <a:latin typeface="微软雅黑" panose="020B0503020204020204" pitchFamily="34" charset="-122"/>
                <a:ea typeface="微软雅黑" panose="020B0503020204020204" pitchFamily="34" charset="-122"/>
              </a:rPr>
              <a:t>测试用例部分展示</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9" name="表格 8"/>
          <p:cNvGraphicFramePr>
            <a:graphicFrameLocks noGrp="1"/>
          </p:cNvGraphicFramePr>
          <p:nvPr/>
        </p:nvGraphicFramePr>
        <p:xfrm>
          <a:off x="3101478" y="347085"/>
          <a:ext cx="5040560" cy="4627058"/>
        </p:xfrm>
        <a:graphic>
          <a:graphicData uri="http://schemas.openxmlformats.org/drawingml/2006/table">
            <a:tbl>
              <a:tblPr firstRow="1" firstCol="1" bandRow="1">
                <a:tableStyleId>{5C22544A-7EE6-4342-B048-85BDC9FD1C3A}</a:tableStyleId>
              </a:tblPr>
              <a:tblGrid>
                <a:gridCol w="1149326">
                  <a:extLst>
                    <a:ext uri="{9D8B030D-6E8A-4147-A177-3AD203B41FA5}">
                      <a16:colId xmlns:a16="http://schemas.microsoft.com/office/drawing/2014/main" val="20000"/>
                    </a:ext>
                  </a:extLst>
                </a:gridCol>
                <a:gridCol w="298285">
                  <a:extLst>
                    <a:ext uri="{9D8B030D-6E8A-4147-A177-3AD203B41FA5}">
                      <a16:colId xmlns:a16="http://schemas.microsoft.com/office/drawing/2014/main" val="20001"/>
                    </a:ext>
                  </a:extLst>
                </a:gridCol>
                <a:gridCol w="1290013">
                  <a:extLst>
                    <a:ext uri="{9D8B030D-6E8A-4147-A177-3AD203B41FA5}">
                      <a16:colId xmlns:a16="http://schemas.microsoft.com/office/drawing/2014/main" val="20002"/>
                    </a:ext>
                  </a:extLst>
                </a:gridCol>
                <a:gridCol w="613172">
                  <a:extLst>
                    <a:ext uri="{9D8B030D-6E8A-4147-A177-3AD203B41FA5}">
                      <a16:colId xmlns:a16="http://schemas.microsoft.com/office/drawing/2014/main" val="20003"/>
                    </a:ext>
                  </a:extLst>
                </a:gridCol>
                <a:gridCol w="1689764">
                  <a:extLst>
                    <a:ext uri="{9D8B030D-6E8A-4147-A177-3AD203B41FA5}">
                      <a16:colId xmlns:a16="http://schemas.microsoft.com/office/drawing/2014/main" val="20004"/>
                    </a:ext>
                  </a:extLst>
                </a:gridCol>
              </a:tblGrid>
              <a:tr h="311648">
                <a:tc>
                  <a:txBody>
                    <a:bodyPr/>
                    <a:lstStyle/>
                    <a:p>
                      <a:pPr algn="just">
                        <a:spcAft>
                          <a:spcPts val="0"/>
                        </a:spcAft>
                      </a:pPr>
                      <a:r>
                        <a:rPr lang="zh-CN" sz="1200" kern="100">
                          <a:effectLst/>
                        </a:rPr>
                        <a:t>测试用例</a:t>
                      </a:r>
                      <a:endParaRPr lang="zh-CN" sz="1200" kern="100">
                        <a:effectLst/>
                        <a:latin typeface="Times New Roman" panose="02020603050405020304" pitchFamily="18" charset="0"/>
                        <a:ea typeface="宋体" panose="02010600030101010101" pitchFamily="2" charset="-122"/>
                      </a:endParaRPr>
                    </a:p>
                  </a:txBody>
                  <a:tcPr marL="43216" marR="43216" marT="0" marB="0"/>
                </a:tc>
                <a:tc gridSpan="4">
                  <a:txBody>
                    <a:bodyPr/>
                    <a:lstStyle/>
                    <a:p>
                      <a:pPr algn="just">
                        <a:spcAft>
                          <a:spcPts val="0"/>
                        </a:spcAft>
                      </a:pPr>
                      <a:r>
                        <a:rPr lang="zh-CN" sz="1200" kern="100" dirty="0">
                          <a:effectLst/>
                        </a:rPr>
                        <a:t>修改密码</a:t>
                      </a:r>
                      <a:endParaRPr lang="zh-CN" sz="1200" kern="100" dirty="0">
                        <a:effectLst/>
                        <a:latin typeface="Times New Roman" panose="02020603050405020304" pitchFamily="18" charset="0"/>
                        <a:ea typeface="宋体" panose="02010600030101010101" pitchFamily="2" charset="-122"/>
                      </a:endParaRPr>
                    </a:p>
                  </a:txBody>
                  <a:tcPr marL="138494" marR="138494" marT="69247" marB="69247"/>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0"/>
                  </a:ext>
                </a:extLst>
              </a:tr>
              <a:tr h="311648">
                <a:tc>
                  <a:txBody>
                    <a:bodyPr/>
                    <a:lstStyle/>
                    <a:p>
                      <a:pPr algn="just">
                        <a:spcAft>
                          <a:spcPts val="0"/>
                        </a:spcAft>
                      </a:pPr>
                      <a:r>
                        <a:rPr lang="zh-CN" sz="1200" kern="100">
                          <a:effectLst/>
                        </a:rPr>
                        <a:t>测试用例</a:t>
                      </a:r>
                      <a:r>
                        <a:rPr lang="en-US" sz="1200" kern="100">
                          <a:effectLst/>
                        </a:rPr>
                        <a:t>ID</a:t>
                      </a:r>
                      <a:endParaRPr lang="zh-CN" sz="1200" kern="100">
                        <a:effectLst/>
                        <a:latin typeface="Times New Roman" panose="02020603050405020304" pitchFamily="18" charset="0"/>
                        <a:ea typeface="宋体" panose="02010600030101010101" pitchFamily="2" charset="-122"/>
                      </a:endParaRPr>
                    </a:p>
                  </a:txBody>
                  <a:tcPr marL="43216" marR="43216" marT="0" marB="0"/>
                </a:tc>
                <a:tc gridSpan="4">
                  <a:txBody>
                    <a:bodyPr/>
                    <a:lstStyle/>
                    <a:p>
                      <a:pPr algn="just">
                        <a:spcAft>
                          <a:spcPts val="0"/>
                        </a:spcAft>
                      </a:pPr>
                      <a:r>
                        <a:rPr lang="en-US" sz="1200" kern="100" dirty="0">
                          <a:effectLst/>
                        </a:rPr>
                        <a:t>S-3-2</a:t>
                      </a:r>
                      <a:endParaRPr lang="zh-CN" sz="1200" kern="100" dirty="0">
                        <a:effectLst/>
                        <a:latin typeface="Times New Roman" panose="02020603050405020304" pitchFamily="18" charset="0"/>
                        <a:ea typeface="宋体" panose="02010600030101010101" pitchFamily="2" charset="-122"/>
                      </a:endParaRPr>
                    </a:p>
                  </a:txBody>
                  <a:tcPr marL="138494" marR="138494" marT="69247" marB="69247"/>
                </a:tc>
                <a:tc hMerge="1">
                  <a:txBody>
                    <a:bodyPr/>
                    <a:lstStyle/>
                    <a:p>
                      <a:endParaRPr lang="zh-CN"/>
                    </a:p>
                  </a:txBody>
                  <a:tcPr/>
                </a:tc>
                <a:tc hMerge="1">
                  <a:txBody>
                    <a:bodyPr/>
                    <a:lstStyle/>
                    <a:p>
                      <a:endParaRPr lang="zh-CN"/>
                    </a:p>
                  </a:txBody>
                  <a:tcPr/>
                </a:tc>
                <a:tc hMerge="1">
                  <a:txBody>
                    <a:bodyPr/>
                    <a:lstStyle/>
                    <a:p>
                      <a:endParaRPr lang="zh-CN"/>
                    </a:p>
                  </a:txBody>
                  <a:tcPr/>
                </a:tc>
                <a:extLst>
                  <a:ext uri="{0D108BD9-81ED-4DB2-BD59-A6C34878D82A}">
                    <a16:rowId xmlns:a16="http://schemas.microsoft.com/office/drawing/2014/main" val="10001"/>
                  </a:ext>
                </a:extLst>
              </a:tr>
              <a:tr h="354691">
                <a:tc gridSpan="2">
                  <a:txBody>
                    <a:bodyPr/>
                    <a:lstStyle/>
                    <a:p>
                      <a:pPr algn="ctr">
                        <a:spcAft>
                          <a:spcPts val="0"/>
                        </a:spcAft>
                      </a:pPr>
                      <a:r>
                        <a:rPr lang="zh-CN" sz="1200" kern="100">
                          <a:effectLst/>
                        </a:rPr>
                        <a:t>输入</a:t>
                      </a:r>
                      <a:r>
                        <a:rPr lang="en-US" sz="1200" kern="100">
                          <a:effectLst/>
                        </a:rPr>
                        <a:t>/</a:t>
                      </a:r>
                      <a:r>
                        <a:rPr lang="zh-CN" sz="1200" kern="100">
                          <a:effectLst/>
                        </a:rPr>
                        <a:t>动作</a:t>
                      </a:r>
                      <a:endParaRPr lang="zh-CN" sz="1200" kern="100">
                        <a:effectLst/>
                        <a:latin typeface="Times New Roman" panose="02020603050405020304" pitchFamily="18" charset="0"/>
                        <a:ea typeface="宋体" panose="02010600030101010101" pitchFamily="2" charset="-122"/>
                      </a:endParaRPr>
                    </a:p>
                  </a:txBody>
                  <a:tcPr marL="138494" marR="138494" marT="69247" marB="69247"/>
                </a:tc>
                <a:tc hMerge="1">
                  <a:txBody>
                    <a:bodyPr/>
                    <a:lstStyle/>
                    <a:p>
                      <a:endParaRPr lang="zh-CN"/>
                    </a:p>
                  </a:txBody>
                  <a:tcPr/>
                </a:tc>
                <a:tc>
                  <a:txBody>
                    <a:bodyPr/>
                    <a:lstStyle/>
                    <a:p>
                      <a:pPr algn="ctr">
                        <a:spcAft>
                          <a:spcPts val="0"/>
                        </a:spcAft>
                      </a:pPr>
                      <a:r>
                        <a:rPr lang="zh-CN" sz="1200" kern="100">
                          <a:effectLst/>
                        </a:rPr>
                        <a:t>期望的输出</a:t>
                      </a:r>
                      <a:r>
                        <a:rPr lang="en-US" sz="1200" kern="100">
                          <a:effectLst/>
                        </a:rPr>
                        <a:t>/</a:t>
                      </a:r>
                      <a:r>
                        <a:rPr lang="zh-CN" sz="1200" kern="100">
                          <a:effectLst/>
                        </a:rPr>
                        <a:t>相应</a:t>
                      </a:r>
                      <a:endParaRPr lang="zh-CN" sz="1200" kern="10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zh-CN" sz="1200" kern="100">
                          <a:effectLst/>
                        </a:rPr>
                        <a:t>实际情况</a:t>
                      </a:r>
                      <a:endParaRPr lang="zh-CN" sz="1200" kern="10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zh-CN" sz="1200" kern="100">
                          <a:effectLst/>
                        </a:rPr>
                        <a:t>设计方法</a:t>
                      </a:r>
                      <a:endParaRPr lang="zh-CN" sz="1200" kern="100">
                        <a:effectLst/>
                        <a:latin typeface="Times New Roman" panose="02020603050405020304" pitchFamily="18" charset="0"/>
                        <a:ea typeface="宋体" panose="02010600030101010101" pitchFamily="2" charset="-122"/>
                      </a:endParaRPr>
                    </a:p>
                  </a:txBody>
                  <a:tcPr marL="43216" marR="43216" marT="0" marB="0"/>
                </a:tc>
                <a:extLst>
                  <a:ext uri="{0D108BD9-81ED-4DB2-BD59-A6C34878D82A}">
                    <a16:rowId xmlns:a16="http://schemas.microsoft.com/office/drawing/2014/main" val="10002"/>
                  </a:ext>
                </a:extLst>
              </a:tr>
              <a:tr h="666339">
                <a:tc gridSpan="2">
                  <a:txBody>
                    <a:bodyPr/>
                    <a:lstStyle/>
                    <a:p>
                      <a:pPr algn="ctr">
                        <a:spcAft>
                          <a:spcPts val="0"/>
                        </a:spcAft>
                      </a:pPr>
                      <a:r>
                        <a:rPr lang="zh-CN" sz="1200" kern="100" dirty="0">
                          <a:effectLst/>
                        </a:rPr>
                        <a:t>原密码：空</a:t>
                      </a:r>
                    </a:p>
                    <a:p>
                      <a:pPr algn="ctr">
                        <a:spcAft>
                          <a:spcPts val="0"/>
                        </a:spcAft>
                      </a:pPr>
                      <a:r>
                        <a:rPr lang="zh-CN" sz="1200" kern="100" dirty="0">
                          <a:effectLst/>
                        </a:rPr>
                        <a:t>新密码：空</a:t>
                      </a:r>
                    </a:p>
                    <a:p>
                      <a:pPr algn="ctr">
                        <a:spcAft>
                          <a:spcPts val="0"/>
                        </a:spcAft>
                      </a:pPr>
                      <a:r>
                        <a:rPr lang="zh-CN" sz="1200" kern="100" dirty="0">
                          <a:effectLst/>
                        </a:rPr>
                        <a:t>确认新密码：空</a:t>
                      </a:r>
                      <a:endParaRPr lang="zh-CN" sz="1200" kern="100" dirty="0">
                        <a:effectLst/>
                        <a:latin typeface="Times New Roman" panose="02020603050405020304" pitchFamily="18" charset="0"/>
                        <a:ea typeface="宋体" panose="02010600030101010101" pitchFamily="2" charset="-122"/>
                      </a:endParaRPr>
                    </a:p>
                  </a:txBody>
                  <a:tcPr marL="138494" marR="138494" marT="69247" marB="69247"/>
                </a:tc>
                <a:tc hMerge="1">
                  <a:txBody>
                    <a:bodyPr/>
                    <a:lstStyle/>
                    <a:p>
                      <a:endParaRPr lang="zh-CN"/>
                    </a:p>
                  </a:txBody>
                  <a:tcPr/>
                </a:tc>
                <a:tc>
                  <a:txBody>
                    <a:bodyPr/>
                    <a:lstStyle/>
                    <a:p>
                      <a:pPr algn="ctr">
                        <a:spcAft>
                          <a:spcPts val="0"/>
                        </a:spcAft>
                      </a:pPr>
                      <a:r>
                        <a:rPr lang="zh-CN" sz="1200" kern="100" dirty="0">
                          <a:effectLst/>
                        </a:rPr>
                        <a:t>提示信息：原密码不正确</a:t>
                      </a:r>
                      <a:endParaRPr lang="zh-CN" sz="1200" kern="100" dirty="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en-US" sz="1200" kern="100" dirty="0">
                          <a:effectLst/>
                        </a:rPr>
                        <a:t> </a:t>
                      </a:r>
                      <a:endParaRPr lang="zh-CN" sz="1200" kern="100" dirty="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zh-CN" sz="1200" kern="100" dirty="0">
                          <a:effectLst/>
                        </a:rPr>
                        <a:t>边界值分析法</a:t>
                      </a:r>
                      <a:endParaRPr lang="zh-CN" sz="1200" kern="100" dirty="0">
                        <a:effectLst/>
                        <a:latin typeface="Times New Roman" panose="02020603050405020304" pitchFamily="18" charset="0"/>
                        <a:ea typeface="宋体" panose="02010600030101010101" pitchFamily="2" charset="-122"/>
                      </a:endParaRPr>
                    </a:p>
                  </a:txBody>
                  <a:tcPr marL="43216" marR="43216" marT="0" marB="0"/>
                </a:tc>
                <a:extLst>
                  <a:ext uri="{0D108BD9-81ED-4DB2-BD59-A6C34878D82A}">
                    <a16:rowId xmlns:a16="http://schemas.microsoft.com/office/drawing/2014/main" val="10003"/>
                  </a:ext>
                </a:extLst>
              </a:tr>
              <a:tr h="666339">
                <a:tc gridSpan="2">
                  <a:txBody>
                    <a:bodyPr/>
                    <a:lstStyle/>
                    <a:p>
                      <a:pPr algn="ctr">
                        <a:spcAft>
                          <a:spcPts val="0"/>
                        </a:spcAft>
                      </a:pPr>
                      <a:r>
                        <a:rPr lang="zh-CN" sz="1200" kern="100" dirty="0">
                          <a:effectLst/>
                        </a:rPr>
                        <a:t>原密码：</a:t>
                      </a:r>
                      <a:r>
                        <a:rPr lang="en-US" sz="1200" kern="100" dirty="0">
                          <a:effectLst/>
                        </a:rPr>
                        <a:t>1234567</a:t>
                      </a:r>
                      <a:endParaRPr lang="zh-CN" sz="1200" kern="100" dirty="0">
                        <a:effectLst/>
                      </a:endParaRPr>
                    </a:p>
                    <a:p>
                      <a:pPr algn="ctr">
                        <a:spcAft>
                          <a:spcPts val="0"/>
                        </a:spcAft>
                      </a:pPr>
                      <a:r>
                        <a:rPr lang="zh-CN" sz="1200" kern="100" dirty="0">
                          <a:effectLst/>
                        </a:rPr>
                        <a:t>新密码：</a:t>
                      </a:r>
                      <a:r>
                        <a:rPr lang="en-US" sz="1200" kern="100" dirty="0">
                          <a:effectLst/>
                        </a:rPr>
                        <a:t>12345</a:t>
                      </a:r>
                      <a:endParaRPr lang="zh-CN" sz="1200" kern="100" dirty="0">
                        <a:effectLst/>
                      </a:endParaRPr>
                    </a:p>
                    <a:p>
                      <a:pPr algn="ctr">
                        <a:spcAft>
                          <a:spcPts val="0"/>
                        </a:spcAft>
                      </a:pPr>
                      <a:r>
                        <a:rPr lang="zh-CN" sz="1200" kern="100" dirty="0">
                          <a:effectLst/>
                        </a:rPr>
                        <a:t>确认新密码：空</a:t>
                      </a:r>
                      <a:endParaRPr lang="zh-CN" sz="1200" kern="100" dirty="0">
                        <a:effectLst/>
                        <a:latin typeface="Times New Roman" panose="02020603050405020304" pitchFamily="18" charset="0"/>
                        <a:ea typeface="宋体" panose="02010600030101010101" pitchFamily="2" charset="-122"/>
                      </a:endParaRPr>
                    </a:p>
                  </a:txBody>
                  <a:tcPr marL="138494" marR="138494" marT="69247" marB="69247"/>
                </a:tc>
                <a:tc hMerge="1">
                  <a:txBody>
                    <a:bodyPr/>
                    <a:lstStyle/>
                    <a:p>
                      <a:endParaRPr lang="zh-CN"/>
                    </a:p>
                  </a:txBody>
                  <a:tcPr/>
                </a:tc>
                <a:tc>
                  <a:txBody>
                    <a:bodyPr/>
                    <a:lstStyle/>
                    <a:p>
                      <a:pPr algn="ctr">
                        <a:spcAft>
                          <a:spcPts val="0"/>
                        </a:spcAft>
                      </a:pPr>
                      <a:r>
                        <a:rPr lang="zh-CN" sz="1200" kern="100" dirty="0">
                          <a:effectLst/>
                        </a:rPr>
                        <a:t>提示信息：新密码长度不能小于</a:t>
                      </a:r>
                      <a:r>
                        <a:rPr lang="en-US" sz="1200" kern="100" dirty="0">
                          <a:effectLst/>
                        </a:rPr>
                        <a:t>6</a:t>
                      </a:r>
                      <a:r>
                        <a:rPr lang="zh-CN" sz="1200" kern="100" dirty="0">
                          <a:effectLst/>
                        </a:rPr>
                        <a:t>位</a:t>
                      </a:r>
                      <a:endParaRPr lang="zh-CN" sz="1200" kern="100" dirty="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en-US" sz="1200" kern="100">
                          <a:effectLst/>
                        </a:rPr>
                        <a:t> </a:t>
                      </a:r>
                      <a:endParaRPr lang="zh-CN" sz="1200" kern="10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zh-CN" sz="1200" kern="100">
                          <a:effectLst/>
                        </a:rPr>
                        <a:t>边界值分析法</a:t>
                      </a:r>
                      <a:endParaRPr lang="zh-CN" sz="1200" kern="100">
                        <a:effectLst/>
                        <a:latin typeface="Times New Roman" panose="02020603050405020304" pitchFamily="18" charset="0"/>
                        <a:ea typeface="宋体" panose="02010600030101010101" pitchFamily="2" charset="-122"/>
                      </a:endParaRPr>
                    </a:p>
                  </a:txBody>
                  <a:tcPr marL="43216" marR="43216" marT="0" marB="0"/>
                </a:tc>
                <a:extLst>
                  <a:ext uri="{0D108BD9-81ED-4DB2-BD59-A6C34878D82A}">
                    <a16:rowId xmlns:a16="http://schemas.microsoft.com/office/drawing/2014/main" val="10004"/>
                  </a:ext>
                </a:extLst>
              </a:tr>
              <a:tr h="666339">
                <a:tc gridSpan="2">
                  <a:txBody>
                    <a:bodyPr/>
                    <a:lstStyle/>
                    <a:p>
                      <a:pPr algn="ctr">
                        <a:spcAft>
                          <a:spcPts val="0"/>
                        </a:spcAft>
                      </a:pPr>
                      <a:r>
                        <a:rPr lang="zh-CN" sz="1200" kern="100">
                          <a:effectLst/>
                        </a:rPr>
                        <a:t>原密码：</a:t>
                      </a:r>
                      <a:r>
                        <a:rPr lang="en-US" sz="1200" kern="100">
                          <a:effectLst/>
                        </a:rPr>
                        <a:t>1234567</a:t>
                      </a:r>
                      <a:endParaRPr lang="zh-CN" sz="1200" kern="100">
                        <a:effectLst/>
                      </a:endParaRPr>
                    </a:p>
                    <a:p>
                      <a:pPr algn="ctr">
                        <a:spcAft>
                          <a:spcPts val="0"/>
                        </a:spcAft>
                      </a:pPr>
                      <a:r>
                        <a:rPr lang="zh-CN" sz="1200" kern="100">
                          <a:effectLst/>
                        </a:rPr>
                        <a:t>新密码：</a:t>
                      </a:r>
                      <a:r>
                        <a:rPr lang="en-US" sz="1200" kern="100">
                          <a:effectLst/>
                        </a:rPr>
                        <a:t>123456</a:t>
                      </a:r>
                      <a:endParaRPr lang="zh-CN" sz="1200" kern="100">
                        <a:effectLst/>
                      </a:endParaRPr>
                    </a:p>
                    <a:p>
                      <a:pPr algn="ctr">
                        <a:spcAft>
                          <a:spcPts val="0"/>
                        </a:spcAft>
                      </a:pPr>
                      <a:r>
                        <a:rPr lang="zh-CN" sz="1200" kern="100">
                          <a:effectLst/>
                        </a:rPr>
                        <a:t>确认新密码：空</a:t>
                      </a:r>
                      <a:endParaRPr lang="zh-CN" sz="1200" kern="100">
                        <a:effectLst/>
                        <a:latin typeface="Times New Roman" panose="02020603050405020304" pitchFamily="18" charset="0"/>
                        <a:ea typeface="宋体" panose="02010600030101010101" pitchFamily="2" charset="-122"/>
                      </a:endParaRPr>
                    </a:p>
                  </a:txBody>
                  <a:tcPr marL="138494" marR="138494" marT="69247" marB="69247"/>
                </a:tc>
                <a:tc hMerge="1">
                  <a:txBody>
                    <a:bodyPr/>
                    <a:lstStyle/>
                    <a:p>
                      <a:endParaRPr lang="zh-CN"/>
                    </a:p>
                  </a:txBody>
                  <a:tcPr/>
                </a:tc>
                <a:tc>
                  <a:txBody>
                    <a:bodyPr/>
                    <a:lstStyle/>
                    <a:p>
                      <a:pPr algn="ctr">
                        <a:spcAft>
                          <a:spcPts val="0"/>
                        </a:spcAft>
                      </a:pPr>
                      <a:r>
                        <a:rPr lang="zh-CN" sz="1200" kern="100">
                          <a:effectLst/>
                        </a:rPr>
                        <a:t>提示信息：两次密码不一致</a:t>
                      </a:r>
                      <a:endParaRPr lang="zh-CN" sz="1200" kern="10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en-US" sz="1200" kern="100">
                          <a:effectLst/>
                        </a:rPr>
                        <a:t> </a:t>
                      </a:r>
                      <a:endParaRPr lang="zh-CN" sz="1200" kern="10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zh-CN" sz="1200" kern="100">
                          <a:effectLst/>
                        </a:rPr>
                        <a:t>边界值分析法</a:t>
                      </a:r>
                      <a:endParaRPr lang="zh-CN" sz="1200" kern="100">
                        <a:effectLst/>
                        <a:latin typeface="Times New Roman" panose="02020603050405020304" pitchFamily="18" charset="0"/>
                        <a:ea typeface="宋体" panose="02010600030101010101" pitchFamily="2" charset="-122"/>
                      </a:endParaRPr>
                    </a:p>
                  </a:txBody>
                  <a:tcPr marL="43216" marR="43216" marT="0" marB="0"/>
                </a:tc>
                <a:extLst>
                  <a:ext uri="{0D108BD9-81ED-4DB2-BD59-A6C34878D82A}">
                    <a16:rowId xmlns:a16="http://schemas.microsoft.com/office/drawing/2014/main" val="10005"/>
                  </a:ext>
                </a:extLst>
              </a:tr>
              <a:tr h="666339">
                <a:tc gridSpan="2">
                  <a:txBody>
                    <a:bodyPr/>
                    <a:lstStyle/>
                    <a:p>
                      <a:pPr algn="ctr">
                        <a:spcAft>
                          <a:spcPts val="0"/>
                        </a:spcAft>
                      </a:pPr>
                      <a:r>
                        <a:rPr lang="zh-CN" sz="1200" kern="100">
                          <a:effectLst/>
                        </a:rPr>
                        <a:t>原密码：</a:t>
                      </a:r>
                      <a:r>
                        <a:rPr lang="en-US" sz="1200" kern="100">
                          <a:effectLst/>
                        </a:rPr>
                        <a:t>123456a</a:t>
                      </a:r>
                      <a:endParaRPr lang="zh-CN" sz="1200" kern="100">
                        <a:effectLst/>
                      </a:endParaRPr>
                    </a:p>
                    <a:p>
                      <a:pPr algn="ctr">
                        <a:spcAft>
                          <a:spcPts val="0"/>
                        </a:spcAft>
                      </a:pPr>
                      <a:r>
                        <a:rPr lang="zh-CN" sz="1200" kern="100">
                          <a:effectLst/>
                        </a:rPr>
                        <a:t>新密码：</a:t>
                      </a:r>
                      <a:r>
                        <a:rPr lang="en-US" sz="1200" kern="100">
                          <a:effectLst/>
                        </a:rPr>
                        <a:t>1234567</a:t>
                      </a:r>
                      <a:endParaRPr lang="zh-CN" sz="1200" kern="100">
                        <a:effectLst/>
                      </a:endParaRPr>
                    </a:p>
                    <a:p>
                      <a:pPr algn="ctr">
                        <a:spcAft>
                          <a:spcPts val="0"/>
                        </a:spcAft>
                      </a:pPr>
                      <a:r>
                        <a:rPr lang="zh-CN" sz="1200" kern="100">
                          <a:effectLst/>
                        </a:rPr>
                        <a:t>确认新密码：空</a:t>
                      </a:r>
                      <a:endParaRPr lang="zh-CN" sz="1200" kern="100">
                        <a:effectLst/>
                        <a:latin typeface="Times New Roman" panose="02020603050405020304" pitchFamily="18" charset="0"/>
                        <a:ea typeface="宋体" panose="02010600030101010101" pitchFamily="2" charset="-122"/>
                      </a:endParaRPr>
                    </a:p>
                  </a:txBody>
                  <a:tcPr marL="138494" marR="138494" marT="69247" marB="69247"/>
                </a:tc>
                <a:tc hMerge="1">
                  <a:txBody>
                    <a:bodyPr/>
                    <a:lstStyle/>
                    <a:p>
                      <a:endParaRPr lang="zh-CN"/>
                    </a:p>
                  </a:txBody>
                  <a:tcPr/>
                </a:tc>
                <a:tc>
                  <a:txBody>
                    <a:bodyPr/>
                    <a:lstStyle/>
                    <a:p>
                      <a:pPr algn="ctr">
                        <a:spcAft>
                          <a:spcPts val="0"/>
                        </a:spcAft>
                      </a:pPr>
                      <a:r>
                        <a:rPr lang="zh-CN" sz="1200" kern="100">
                          <a:effectLst/>
                        </a:rPr>
                        <a:t>提示信息：两次密码不一致</a:t>
                      </a:r>
                      <a:endParaRPr lang="zh-CN" sz="1200" kern="10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en-US" sz="1200" kern="100">
                          <a:effectLst/>
                        </a:rPr>
                        <a:t> </a:t>
                      </a:r>
                      <a:endParaRPr lang="zh-CN" sz="1200" kern="10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zh-CN" sz="1200" kern="100" dirty="0">
                          <a:effectLst/>
                        </a:rPr>
                        <a:t>边界值分析法</a:t>
                      </a:r>
                      <a:endParaRPr lang="zh-CN" sz="1200" kern="100" dirty="0">
                        <a:effectLst/>
                        <a:latin typeface="Times New Roman" panose="02020603050405020304" pitchFamily="18" charset="0"/>
                        <a:ea typeface="宋体" panose="02010600030101010101" pitchFamily="2" charset="-122"/>
                      </a:endParaRPr>
                    </a:p>
                  </a:txBody>
                  <a:tcPr marL="43216" marR="43216" marT="0" marB="0"/>
                </a:tc>
                <a:extLst>
                  <a:ext uri="{0D108BD9-81ED-4DB2-BD59-A6C34878D82A}">
                    <a16:rowId xmlns:a16="http://schemas.microsoft.com/office/drawing/2014/main" val="10006"/>
                  </a:ext>
                </a:extLst>
              </a:tr>
              <a:tr h="843685">
                <a:tc gridSpan="2">
                  <a:txBody>
                    <a:bodyPr/>
                    <a:lstStyle/>
                    <a:p>
                      <a:pPr algn="ctr">
                        <a:spcAft>
                          <a:spcPts val="0"/>
                        </a:spcAft>
                      </a:pPr>
                      <a:r>
                        <a:rPr lang="zh-CN" sz="1200" kern="100" dirty="0">
                          <a:effectLst/>
                        </a:rPr>
                        <a:t>原密码：</a:t>
                      </a:r>
                      <a:r>
                        <a:rPr lang="en-US" sz="1200" kern="100" dirty="0">
                          <a:effectLst/>
                        </a:rPr>
                        <a:t>123456a</a:t>
                      </a:r>
                      <a:endParaRPr lang="zh-CN" sz="1200" kern="100" dirty="0">
                        <a:effectLst/>
                      </a:endParaRPr>
                    </a:p>
                    <a:p>
                      <a:pPr algn="ctr">
                        <a:spcAft>
                          <a:spcPts val="0"/>
                        </a:spcAft>
                      </a:pPr>
                      <a:r>
                        <a:rPr lang="zh-CN" sz="1200" kern="100" dirty="0">
                          <a:effectLst/>
                        </a:rPr>
                        <a:t>新密码：</a:t>
                      </a:r>
                      <a:r>
                        <a:rPr lang="en-US" sz="1200" kern="100" dirty="0">
                          <a:effectLst/>
                        </a:rPr>
                        <a:t>1234567</a:t>
                      </a:r>
                      <a:endParaRPr lang="zh-CN" sz="1200" kern="100" dirty="0">
                        <a:effectLst/>
                      </a:endParaRPr>
                    </a:p>
                    <a:p>
                      <a:pPr algn="ctr">
                        <a:spcAft>
                          <a:spcPts val="0"/>
                        </a:spcAft>
                      </a:pPr>
                      <a:r>
                        <a:rPr lang="zh-CN" sz="1200" kern="100" dirty="0">
                          <a:effectLst/>
                        </a:rPr>
                        <a:t>确认新密码：</a:t>
                      </a:r>
                      <a:r>
                        <a:rPr lang="en-US" sz="1200" kern="100" dirty="0">
                          <a:effectLst/>
                        </a:rPr>
                        <a:t>1234567</a:t>
                      </a:r>
                      <a:endParaRPr lang="zh-CN" sz="1200" kern="100" dirty="0">
                        <a:effectLst/>
                        <a:latin typeface="Times New Roman" panose="02020603050405020304" pitchFamily="18" charset="0"/>
                        <a:ea typeface="宋体" panose="02010600030101010101" pitchFamily="2" charset="-122"/>
                      </a:endParaRPr>
                    </a:p>
                  </a:txBody>
                  <a:tcPr marL="138494" marR="138494" marT="69247" marB="69247"/>
                </a:tc>
                <a:tc hMerge="1">
                  <a:txBody>
                    <a:bodyPr/>
                    <a:lstStyle/>
                    <a:p>
                      <a:endParaRPr lang="zh-CN"/>
                    </a:p>
                  </a:txBody>
                  <a:tcPr/>
                </a:tc>
                <a:tc>
                  <a:txBody>
                    <a:bodyPr/>
                    <a:lstStyle/>
                    <a:p>
                      <a:pPr algn="ctr">
                        <a:spcAft>
                          <a:spcPts val="0"/>
                        </a:spcAft>
                      </a:pPr>
                      <a:r>
                        <a:rPr lang="zh-CN" sz="1200" kern="100">
                          <a:effectLst/>
                        </a:rPr>
                        <a:t>修改密码成功，返回上一界面</a:t>
                      </a:r>
                      <a:endParaRPr lang="zh-CN" sz="1200" kern="10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en-US" sz="1200" kern="100">
                          <a:effectLst/>
                        </a:rPr>
                        <a:t> </a:t>
                      </a:r>
                      <a:endParaRPr lang="zh-CN" sz="1200" kern="100">
                        <a:effectLst/>
                        <a:latin typeface="Times New Roman" panose="02020603050405020304" pitchFamily="18" charset="0"/>
                        <a:ea typeface="宋体" panose="02010600030101010101" pitchFamily="2" charset="-122"/>
                      </a:endParaRPr>
                    </a:p>
                  </a:txBody>
                  <a:tcPr marL="43216" marR="43216" marT="0" marB="0"/>
                </a:tc>
                <a:tc>
                  <a:txBody>
                    <a:bodyPr/>
                    <a:lstStyle/>
                    <a:p>
                      <a:pPr algn="ctr">
                        <a:spcAft>
                          <a:spcPts val="0"/>
                        </a:spcAft>
                      </a:pPr>
                      <a:r>
                        <a:rPr lang="zh-CN" sz="1200" kern="100" dirty="0">
                          <a:effectLst/>
                        </a:rPr>
                        <a:t>边界值分析法</a:t>
                      </a:r>
                      <a:endParaRPr lang="zh-CN" sz="1200" kern="100" dirty="0">
                        <a:effectLst/>
                        <a:latin typeface="Times New Roman" panose="02020603050405020304" pitchFamily="18" charset="0"/>
                        <a:ea typeface="宋体" panose="02010600030101010101" pitchFamily="2" charset="-122"/>
                      </a:endParaRPr>
                    </a:p>
                  </a:txBody>
                  <a:tcPr marL="43216" marR="43216" marT="0" marB="0"/>
                </a:tc>
                <a:extLst>
                  <a:ext uri="{0D108BD9-81ED-4DB2-BD59-A6C34878D82A}">
                    <a16:rowId xmlns:a16="http://schemas.microsoft.com/office/drawing/2014/main" val="10007"/>
                  </a:ext>
                </a:extLst>
              </a:tr>
            </a:tbl>
          </a:graphicData>
        </a:graphic>
      </p:graphicFrame>
      <p:pic>
        <p:nvPicPr>
          <p:cNvPr id="2" name="图片 1"/>
          <p:cNvPicPr>
            <a:picLocks noChangeAspect="1"/>
          </p:cNvPicPr>
          <p:nvPr/>
        </p:nvPicPr>
        <p:blipFill>
          <a:blip r:embed="rId3"/>
          <a:stretch>
            <a:fillRect/>
          </a:stretch>
        </p:blipFill>
        <p:spPr>
          <a:xfrm>
            <a:off x="1001962" y="826051"/>
            <a:ext cx="6569009" cy="3970364"/>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06"/>
                                        </p:tgtEl>
                                        <p:attrNameLst>
                                          <p:attrName>style.visibility</p:attrName>
                                        </p:attrNameLst>
                                      </p:cBhvr>
                                      <p:to>
                                        <p:strVal val="visible"/>
                                      </p:to>
                                    </p:set>
                                    <p:animEffect transition="in" filter="fade">
                                      <p:cBhvr>
                                        <p:cTn id="19" dur="1000"/>
                                        <p:tgtEl>
                                          <p:spTgt spid="106"/>
                                        </p:tgtEl>
                                      </p:cBhvr>
                                    </p:animEffect>
                                    <p:anim calcmode="lin" valueType="num">
                                      <p:cBhvr>
                                        <p:cTn id="20" dur="1000" fill="hold"/>
                                        <p:tgtEl>
                                          <p:spTgt spid="106"/>
                                        </p:tgtEl>
                                        <p:attrNameLst>
                                          <p:attrName>ppt_x</p:attrName>
                                        </p:attrNameLst>
                                      </p:cBhvr>
                                      <p:tavLst>
                                        <p:tav tm="0">
                                          <p:val>
                                            <p:strVal val="#ppt_x"/>
                                          </p:val>
                                        </p:tav>
                                        <p:tav tm="100000">
                                          <p:val>
                                            <p:strVal val="#ppt_x"/>
                                          </p:val>
                                        </p:tav>
                                      </p:tavLst>
                                    </p:anim>
                                    <p:anim calcmode="lin" valueType="num">
                                      <p:cBhvr>
                                        <p:cTn id="21" dur="1000" fill="hold"/>
                                        <p:tgtEl>
                                          <p:spTgt spid="106"/>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nodeType="clickEffect">
                                  <p:stCondLst>
                                    <p:cond delay="0"/>
                                  </p:stCondLst>
                                  <p:childTnLst>
                                    <p:animEffect transition="out" filter="fade">
                                      <p:cBhvr>
                                        <p:cTn id="35" dur="500"/>
                                        <p:tgtEl>
                                          <p:spTgt spid="2"/>
                                        </p:tgtEl>
                                      </p:cBhvr>
                                    </p:animEffect>
                                    <p:set>
                                      <p:cBhvr>
                                        <p:cTn id="36" dur="1" fill="hold">
                                          <p:stCondLst>
                                            <p:cond delay="499"/>
                                          </p:stCondLst>
                                        </p:cTn>
                                        <p:tgtEl>
                                          <p:spTgt spid="2"/>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106"/>
                                        </p:tgtEl>
                                      </p:cBhvr>
                                    </p:animEffect>
                                    <p:set>
                                      <p:cBhvr>
                                        <p:cTn id="41" dur="1" fill="hold">
                                          <p:stCondLst>
                                            <p:cond delay="499"/>
                                          </p:stCondLst>
                                        </p:cTn>
                                        <p:tgtEl>
                                          <p:spTgt spid="106"/>
                                        </p:tgtEl>
                                        <p:attrNameLst>
                                          <p:attrName>style.visibility</p:attrName>
                                        </p:attrNameLst>
                                      </p:cBhvr>
                                      <p:to>
                                        <p:strVal val="hidden"/>
                                      </p:to>
                                    </p:set>
                                  </p:childTnLst>
                                </p:cTn>
                              </p:par>
                              <p:par>
                                <p:cTn id="42" presetID="10" presetClass="exit" presetSubtype="0" fill="hold" nodeType="withEffect">
                                  <p:stCondLst>
                                    <p:cond delay="0"/>
                                  </p:stCondLst>
                                  <p:childTnLst>
                                    <p:animEffect transition="out" filter="fade">
                                      <p:cBhvr>
                                        <p:cTn id="43" dur="500"/>
                                        <p:tgtEl>
                                          <p:spTgt spid="9"/>
                                        </p:tgtEl>
                                      </p:cBhvr>
                                    </p:animEffect>
                                    <p:set>
                                      <p:cBhvr>
                                        <p:cTn id="44"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06" grpId="1"/>
      <p:bldP spid="4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108"/>
          <p:cNvSpPr txBox="1">
            <a:spLocks noChangeArrowheads="1"/>
          </p:cNvSpPr>
          <p:nvPr/>
        </p:nvSpPr>
        <p:spPr bwMode="auto">
          <a:xfrm>
            <a:off x="539552" y="267494"/>
            <a:ext cx="15023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3.5 </a:t>
            </a:r>
            <a:r>
              <a:rPr lang="zh-CN" altLang="en-US" dirty="0">
                <a:solidFill>
                  <a:prstClr val="black"/>
                </a:solidFill>
                <a:latin typeface="微软雅黑" panose="020B0503020204020204" pitchFamily="34" charset="-122"/>
                <a:ea typeface="微软雅黑" panose="020B0503020204020204" pitchFamily="34" charset="-122"/>
              </a:rPr>
              <a:t>系统环境</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3" name="表格 2">
            <a:extLst>
              <a:ext uri="{FF2B5EF4-FFF2-40B4-BE49-F238E27FC236}">
                <a16:creationId xmlns:a16="http://schemas.microsoft.com/office/drawing/2014/main" id="{EE4CD759-E485-4D72-B3AD-D0A5DF20882D}"/>
              </a:ext>
            </a:extLst>
          </p:cNvPr>
          <p:cNvGraphicFramePr>
            <a:graphicFrameLocks noGrp="1"/>
          </p:cNvGraphicFramePr>
          <p:nvPr>
            <p:extLst>
              <p:ext uri="{D42A27DB-BD31-4B8C-83A1-F6EECF244321}">
                <p14:modId xmlns:p14="http://schemas.microsoft.com/office/powerpoint/2010/main" val="728655998"/>
              </p:ext>
            </p:extLst>
          </p:nvPr>
        </p:nvGraphicFramePr>
        <p:xfrm>
          <a:off x="360457" y="1563638"/>
          <a:ext cx="4213860" cy="960120"/>
        </p:xfrm>
        <a:graphic>
          <a:graphicData uri="http://schemas.openxmlformats.org/drawingml/2006/table">
            <a:tbl>
              <a:tblPr firstRow="1" firstCol="1" bandRow="1">
                <a:tableStyleId>{5C22544A-7EE6-4342-B048-85BDC9FD1C3A}</a:tableStyleId>
              </a:tblPr>
              <a:tblGrid>
                <a:gridCol w="2105406">
                  <a:extLst>
                    <a:ext uri="{9D8B030D-6E8A-4147-A177-3AD203B41FA5}">
                      <a16:colId xmlns:a16="http://schemas.microsoft.com/office/drawing/2014/main" val="4036738104"/>
                    </a:ext>
                  </a:extLst>
                </a:gridCol>
                <a:gridCol w="2108454">
                  <a:extLst>
                    <a:ext uri="{9D8B030D-6E8A-4147-A177-3AD203B41FA5}">
                      <a16:colId xmlns:a16="http://schemas.microsoft.com/office/drawing/2014/main" val="2192363760"/>
                    </a:ext>
                  </a:extLst>
                </a:gridCol>
              </a:tblGrid>
              <a:tr h="0">
                <a:tc>
                  <a:txBody>
                    <a:bodyPr/>
                    <a:lstStyle/>
                    <a:p>
                      <a:pPr algn="just">
                        <a:spcAft>
                          <a:spcPts val="0"/>
                        </a:spcAft>
                      </a:pPr>
                      <a:r>
                        <a:rPr lang="en-US" sz="1050" kern="100">
                          <a:effectLst/>
                        </a:rPr>
                        <a:t>需求设备</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要求</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645377873"/>
                  </a:ext>
                </a:extLst>
              </a:tr>
              <a:tr h="0">
                <a:tc>
                  <a:txBody>
                    <a:bodyPr/>
                    <a:lstStyle/>
                    <a:p>
                      <a:pPr algn="just">
                        <a:spcAft>
                          <a:spcPts val="0"/>
                        </a:spcAft>
                      </a:pPr>
                      <a:r>
                        <a:rPr lang="en-US" sz="1050" kern="100">
                          <a:effectLst/>
                        </a:rPr>
                        <a:t>CPU</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四核 酷睿core i7</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181469437"/>
                  </a:ext>
                </a:extLst>
              </a:tr>
              <a:tr h="0">
                <a:tc>
                  <a:txBody>
                    <a:bodyPr/>
                    <a:lstStyle/>
                    <a:p>
                      <a:pPr algn="just">
                        <a:spcAft>
                          <a:spcPts val="0"/>
                        </a:spcAft>
                      </a:pPr>
                      <a:r>
                        <a:rPr lang="en-US" sz="1050" kern="100">
                          <a:effectLst/>
                        </a:rPr>
                        <a:t>主频</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3.6GHz</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808916408"/>
                  </a:ext>
                </a:extLst>
              </a:tr>
              <a:tr h="0">
                <a:tc>
                  <a:txBody>
                    <a:bodyPr/>
                    <a:lstStyle/>
                    <a:p>
                      <a:pPr algn="just">
                        <a:spcAft>
                          <a:spcPts val="0"/>
                        </a:spcAft>
                      </a:pPr>
                      <a:r>
                        <a:rPr lang="en-US" sz="1050" kern="100">
                          <a:effectLst/>
                        </a:rPr>
                        <a:t>内存</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64G</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124310005"/>
                  </a:ext>
                </a:extLst>
              </a:tr>
              <a:tr h="0">
                <a:tc>
                  <a:txBody>
                    <a:bodyPr/>
                    <a:lstStyle/>
                    <a:p>
                      <a:pPr algn="just">
                        <a:spcAft>
                          <a:spcPts val="0"/>
                        </a:spcAft>
                      </a:pPr>
                      <a:r>
                        <a:rPr lang="en-US" sz="1050" kern="100">
                          <a:effectLst/>
                        </a:rPr>
                        <a:t>磁盘</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8TB</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236673383"/>
                  </a:ext>
                </a:extLst>
              </a:tr>
              <a:tr h="0">
                <a:tc>
                  <a:txBody>
                    <a:bodyPr/>
                    <a:lstStyle/>
                    <a:p>
                      <a:pPr algn="just">
                        <a:spcAft>
                          <a:spcPts val="0"/>
                        </a:spcAft>
                      </a:pPr>
                      <a:r>
                        <a:rPr lang="en-US" sz="1050" kern="100">
                          <a:effectLst/>
                        </a:rPr>
                        <a:t>网卡</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err="1">
                          <a:effectLst/>
                        </a:rPr>
                        <a:t>四口千兆</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953356314"/>
                  </a:ext>
                </a:extLst>
              </a:tr>
            </a:tbl>
          </a:graphicData>
        </a:graphic>
      </p:graphicFrame>
      <p:graphicFrame>
        <p:nvGraphicFramePr>
          <p:cNvPr id="4" name="表格 3">
            <a:extLst>
              <a:ext uri="{FF2B5EF4-FFF2-40B4-BE49-F238E27FC236}">
                <a16:creationId xmlns:a16="http://schemas.microsoft.com/office/drawing/2014/main" id="{D8DC7FB2-E2A4-4B0A-BC9B-DBA06B514FA3}"/>
              </a:ext>
            </a:extLst>
          </p:cNvPr>
          <p:cNvGraphicFramePr>
            <a:graphicFrameLocks noGrp="1"/>
          </p:cNvGraphicFramePr>
          <p:nvPr>
            <p:extLst>
              <p:ext uri="{D42A27DB-BD31-4B8C-83A1-F6EECF244321}">
                <p14:modId xmlns:p14="http://schemas.microsoft.com/office/powerpoint/2010/main" val="3878267588"/>
              </p:ext>
            </p:extLst>
          </p:nvPr>
        </p:nvGraphicFramePr>
        <p:xfrm>
          <a:off x="320890" y="3339823"/>
          <a:ext cx="4213860" cy="640080"/>
        </p:xfrm>
        <a:graphic>
          <a:graphicData uri="http://schemas.openxmlformats.org/drawingml/2006/table">
            <a:tbl>
              <a:tblPr firstRow="1" firstCol="1" bandRow="1">
                <a:tableStyleId>{5C22544A-7EE6-4342-B048-85BDC9FD1C3A}</a:tableStyleId>
              </a:tblPr>
              <a:tblGrid>
                <a:gridCol w="2106930">
                  <a:extLst>
                    <a:ext uri="{9D8B030D-6E8A-4147-A177-3AD203B41FA5}">
                      <a16:colId xmlns:a16="http://schemas.microsoft.com/office/drawing/2014/main" val="3938472415"/>
                    </a:ext>
                  </a:extLst>
                </a:gridCol>
                <a:gridCol w="2106930">
                  <a:extLst>
                    <a:ext uri="{9D8B030D-6E8A-4147-A177-3AD203B41FA5}">
                      <a16:colId xmlns:a16="http://schemas.microsoft.com/office/drawing/2014/main" val="2514133734"/>
                    </a:ext>
                  </a:extLst>
                </a:gridCol>
              </a:tblGrid>
              <a:tr h="0">
                <a:tc>
                  <a:txBody>
                    <a:bodyPr/>
                    <a:lstStyle/>
                    <a:p>
                      <a:pPr algn="just">
                        <a:spcAft>
                          <a:spcPts val="0"/>
                        </a:spcAft>
                      </a:pPr>
                      <a:r>
                        <a:rPr lang="en-US" sz="1050" kern="100">
                          <a:effectLst/>
                        </a:rPr>
                        <a:t>项目</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接口信息</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077237313"/>
                  </a:ext>
                </a:extLst>
              </a:tr>
              <a:tr h="0">
                <a:tc>
                  <a:txBody>
                    <a:bodyPr/>
                    <a:lstStyle/>
                    <a:p>
                      <a:pPr algn="just">
                        <a:spcAft>
                          <a:spcPts val="0"/>
                        </a:spcAft>
                      </a:pPr>
                      <a:r>
                        <a:rPr lang="en-US" sz="1050" kern="100">
                          <a:effectLst/>
                        </a:rPr>
                        <a:t>主频</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当前主流配置即可</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598572049"/>
                  </a:ext>
                </a:extLst>
              </a:tr>
              <a:tr h="0">
                <a:tc>
                  <a:txBody>
                    <a:bodyPr/>
                    <a:lstStyle/>
                    <a:p>
                      <a:pPr algn="just">
                        <a:spcAft>
                          <a:spcPts val="0"/>
                        </a:spcAft>
                      </a:pPr>
                      <a:r>
                        <a:rPr lang="en-US" sz="1050" kern="100">
                          <a:effectLst/>
                        </a:rPr>
                        <a:t>显卡</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2G</a:t>
                      </a:r>
                      <a:r>
                        <a:rPr lang="zh-CN" sz="1050" kern="100">
                          <a:effectLst/>
                        </a:rPr>
                        <a:t>独显</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933711477"/>
                  </a:ext>
                </a:extLst>
              </a:tr>
              <a:tr h="0">
                <a:tc>
                  <a:txBody>
                    <a:bodyPr/>
                    <a:lstStyle/>
                    <a:p>
                      <a:pPr algn="just">
                        <a:spcAft>
                          <a:spcPts val="0"/>
                        </a:spcAft>
                      </a:pPr>
                      <a:r>
                        <a:rPr lang="en-US" sz="1050" kern="100">
                          <a:effectLst/>
                        </a:rPr>
                        <a:t>推荐分辨率</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a:effectLst/>
                        </a:rPr>
                        <a:t>1920*1080</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997630251"/>
                  </a:ext>
                </a:extLst>
              </a:tr>
            </a:tbl>
          </a:graphicData>
        </a:graphic>
      </p:graphicFrame>
      <p:graphicFrame>
        <p:nvGraphicFramePr>
          <p:cNvPr id="5" name="表格 4">
            <a:extLst>
              <a:ext uri="{FF2B5EF4-FFF2-40B4-BE49-F238E27FC236}">
                <a16:creationId xmlns:a16="http://schemas.microsoft.com/office/drawing/2014/main" id="{72F0EA6D-F38A-4B42-9D48-3751AC28E161}"/>
              </a:ext>
            </a:extLst>
          </p:cNvPr>
          <p:cNvGraphicFramePr>
            <a:graphicFrameLocks noGrp="1"/>
          </p:cNvGraphicFramePr>
          <p:nvPr>
            <p:extLst>
              <p:ext uri="{D42A27DB-BD31-4B8C-83A1-F6EECF244321}">
                <p14:modId xmlns:p14="http://schemas.microsoft.com/office/powerpoint/2010/main" val="779774108"/>
              </p:ext>
            </p:extLst>
          </p:nvPr>
        </p:nvGraphicFramePr>
        <p:xfrm>
          <a:off x="4794573" y="1563638"/>
          <a:ext cx="4213860" cy="640080"/>
        </p:xfrm>
        <a:graphic>
          <a:graphicData uri="http://schemas.openxmlformats.org/drawingml/2006/table">
            <a:tbl>
              <a:tblPr firstRow="1" firstCol="1" bandRow="1">
                <a:tableStyleId>{5C22544A-7EE6-4342-B048-85BDC9FD1C3A}</a:tableStyleId>
              </a:tblPr>
              <a:tblGrid>
                <a:gridCol w="2106930">
                  <a:extLst>
                    <a:ext uri="{9D8B030D-6E8A-4147-A177-3AD203B41FA5}">
                      <a16:colId xmlns:a16="http://schemas.microsoft.com/office/drawing/2014/main" val="2019532715"/>
                    </a:ext>
                  </a:extLst>
                </a:gridCol>
                <a:gridCol w="2106930">
                  <a:extLst>
                    <a:ext uri="{9D8B030D-6E8A-4147-A177-3AD203B41FA5}">
                      <a16:colId xmlns:a16="http://schemas.microsoft.com/office/drawing/2014/main" val="53476204"/>
                    </a:ext>
                  </a:extLst>
                </a:gridCol>
              </a:tblGrid>
              <a:tr h="0">
                <a:tc>
                  <a:txBody>
                    <a:bodyPr/>
                    <a:lstStyle/>
                    <a:p>
                      <a:pPr algn="just">
                        <a:spcAft>
                          <a:spcPts val="0"/>
                        </a:spcAft>
                      </a:pPr>
                      <a:r>
                        <a:rPr lang="en-US" sz="1050" kern="100">
                          <a:effectLst/>
                        </a:rPr>
                        <a:t>项目</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接口信息</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732490994"/>
                  </a:ext>
                </a:extLst>
              </a:tr>
              <a:tr h="0">
                <a:tc>
                  <a:txBody>
                    <a:bodyPr/>
                    <a:lstStyle/>
                    <a:p>
                      <a:pPr algn="just">
                        <a:spcAft>
                          <a:spcPts val="0"/>
                        </a:spcAft>
                      </a:pPr>
                      <a:r>
                        <a:rPr lang="en-US" sz="1050" kern="100">
                          <a:effectLst/>
                        </a:rPr>
                        <a:t>操作系统</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Red Hat Enterprise Linux7.5</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025334956"/>
                  </a:ext>
                </a:extLst>
              </a:tr>
              <a:tr h="0">
                <a:tc>
                  <a:txBody>
                    <a:bodyPr/>
                    <a:lstStyle/>
                    <a:p>
                      <a:pPr algn="just">
                        <a:spcAft>
                          <a:spcPts val="0"/>
                        </a:spcAft>
                      </a:pPr>
                      <a:r>
                        <a:rPr lang="en-US" sz="1050" kern="100">
                          <a:effectLst/>
                        </a:rPr>
                        <a:t>服务器软件</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Apache5.5</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69707045"/>
                  </a:ext>
                </a:extLst>
              </a:tr>
              <a:tr h="0">
                <a:tc>
                  <a:txBody>
                    <a:bodyPr/>
                    <a:lstStyle/>
                    <a:p>
                      <a:pPr algn="just">
                        <a:spcAft>
                          <a:spcPts val="0"/>
                        </a:spcAft>
                      </a:pPr>
                      <a:r>
                        <a:rPr lang="en-US" sz="1050" kern="100">
                          <a:effectLst/>
                        </a:rPr>
                        <a:t>数据库</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a:effectLst/>
                        </a:rPr>
                        <a:t>MySql5.6</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39010931"/>
                  </a:ext>
                </a:extLst>
              </a:tr>
            </a:tbl>
          </a:graphicData>
        </a:graphic>
      </p:graphicFrame>
      <p:graphicFrame>
        <p:nvGraphicFramePr>
          <p:cNvPr id="6" name="表格 5">
            <a:extLst>
              <a:ext uri="{FF2B5EF4-FFF2-40B4-BE49-F238E27FC236}">
                <a16:creationId xmlns:a16="http://schemas.microsoft.com/office/drawing/2014/main" id="{0A737181-3C1A-4851-82BF-EF59DCA9B4A6}"/>
              </a:ext>
            </a:extLst>
          </p:cNvPr>
          <p:cNvGraphicFramePr>
            <a:graphicFrameLocks noGrp="1"/>
          </p:cNvGraphicFramePr>
          <p:nvPr>
            <p:extLst>
              <p:ext uri="{D42A27DB-BD31-4B8C-83A1-F6EECF244321}">
                <p14:modId xmlns:p14="http://schemas.microsoft.com/office/powerpoint/2010/main" val="2832748688"/>
              </p:ext>
            </p:extLst>
          </p:nvPr>
        </p:nvGraphicFramePr>
        <p:xfrm>
          <a:off x="4788705" y="3344897"/>
          <a:ext cx="4213860" cy="480060"/>
        </p:xfrm>
        <a:graphic>
          <a:graphicData uri="http://schemas.openxmlformats.org/drawingml/2006/table">
            <a:tbl>
              <a:tblPr firstRow="1" firstCol="1" bandRow="1">
                <a:tableStyleId>{5C22544A-7EE6-4342-B048-85BDC9FD1C3A}</a:tableStyleId>
              </a:tblPr>
              <a:tblGrid>
                <a:gridCol w="2106930">
                  <a:extLst>
                    <a:ext uri="{9D8B030D-6E8A-4147-A177-3AD203B41FA5}">
                      <a16:colId xmlns:a16="http://schemas.microsoft.com/office/drawing/2014/main" val="2862420210"/>
                    </a:ext>
                  </a:extLst>
                </a:gridCol>
                <a:gridCol w="2106930">
                  <a:extLst>
                    <a:ext uri="{9D8B030D-6E8A-4147-A177-3AD203B41FA5}">
                      <a16:colId xmlns:a16="http://schemas.microsoft.com/office/drawing/2014/main" val="2787454972"/>
                    </a:ext>
                  </a:extLst>
                </a:gridCol>
              </a:tblGrid>
              <a:tr h="0">
                <a:tc>
                  <a:txBody>
                    <a:bodyPr/>
                    <a:lstStyle/>
                    <a:p>
                      <a:pPr algn="just">
                        <a:spcAft>
                          <a:spcPts val="0"/>
                        </a:spcAft>
                      </a:pPr>
                      <a:r>
                        <a:rPr lang="en-US" sz="1050" kern="100" dirty="0" err="1">
                          <a:effectLst/>
                        </a:rPr>
                        <a:t>项目</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接口信息</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820911406"/>
                  </a:ext>
                </a:extLst>
              </a:tr>
              <a:tr h="0">
                <a:tc>
                  <a:txBody>
                    <a:bodyPr/>
                    <a:lstStyle/>
                    <a:p>
                      <a:pPr algn="just">
                        <a:spcAft>
                          <a:spcPts val="0"/>
                        </a:spcAft>
                      </a:pPr>
                      <a:r>
                        <a:rPr lang="en-US" sz="1050" kern="100">
                          <a:effectLst/>
                        </a:rPr>
                        <a:t>操作系统</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Linux、Windows</a:t>
                      </a:r>
                      <a:r>
                        <a:rPr lang="zh-CN" sz="1050" kern="100">
                          <a:effectLst/>
                        </a:rPr>
                        <a:t>、</a:t>
                      </a:r>
                      <a:r>
                        <a:rPr lang="en-US" sz="1050" kern="100">
                          <a:effectLst/>
                        </a:rPr>
                        <a:t>Mac OS</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058400689"/>
                  </a:ext>
                </a:extLst>
              </a:tr>
              <a:tr h="0">
                <a:tc>
                  <a:txBody>
                    <a:bodyPr/>
                    <a:lstStyle/>
                    <a:p>
                      <a:pPr algn="just">
                        <a:spcAft>
                          <a:spcPts val="0"/>
                        </a:spcAft>
                      </a:pPr>
                      <a:r>
                        <a:rPr lang="en-US" sz="1050" kern="100">
                          <a:effectLst/>
                        </a:rPr>
                        <a:t>浏览器</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err="1">
                          <a:effectLst/>
                        </a:rPr>
                        <a:t>Firefox、Chrome</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75620208"/>
                  </a:ext>
                </a:extLst>
              </a:tr>
            </a:tbl>
          </a:graphicData>
        </a:graphic>
      </p:graphicFrame>
      <p:sp>
        <p:nvSpPr>
          <p:cNvPr id="7" name="文本框 6">
            <a:extLst>
              <a:ext uri="{FF2B5EF4-FFF2-40B4-BE49-F238E27FC236}">
                <a16:creationId xmlns:a16="http://schemas.microsoft.com/office/drawing/2014/main" id="{1BB14392-C5F8-4026-B2B8-3E9DCA751F71}"/>
              </a:ext>
            </a:extLst>
          </p:cNvPr>
          <p:cNvSpPr txBox="1"/>
          <p:nvPr/>
        </p:nvSpPr>
        <p:spPr>
          <a:xfrm>
            <a:off x="4788705" y="1138306"/>
            <a:ext cx="1946854" cy="369332"/>
          </a:xfrm>
          <a:prstGeom prst="rect">
            <a:avLst/>
          </a:prstGeom>
          <a:noFill/>
        </p:spPr>
        <p:txBody>
          <a:bodyPr wrap="square" rtlCol="0">
            <a:spAutoFit/>
          </a:bodyPr>
          <a:lstStyle/>
          <a:p>
            <a:r>
              <a:rPr lang="zh-CN" altLang="en-US" dirty="0"/>
              <a:t>服务器软件接口</a:t>
            </a:r>
          </a:p>
        </p:txBody>
      </p:sp>
      <p:sp>
        <p:nvSpPr>
          <p:cNvPr id="14" name="文本框 13">
            <a:extLst>
              <a:ext uri="{FF2B5EF4-FFF2-40B4-BE49-F238E27FC236}">
                <a16:creationId xmlns:a16="http://schemas.microsoft.com/office/drawing/2014/main" id="{635B30FA-C601-4DC9-A33A-34B55676B360}"/>
              </a:ext>
            </a:extLst>
          </p:cNvPr>
          <p:cNvSpPr txBox="1"/>
          <p:nvPr/>
        </p:nvSpPr>
        <p:spPr>
          <a:xfrm>
            <a:off x="4788705" y="2922445"/>
            <a:ext cx="1946854" cy="369332"/>
          </a:xfrm>
          <a:prstGeom prst="rect">
            <a:avLst/>
          </a:prstGeom>
          <a:noFill/>
        </p:spPr>
        <p:txBody>
          <a:bodyPr wrap="square" rtlCol="0">
            <a:spAutoFit/>
          </a:bodyPr>
          <a:lstStyle/>
          <a:p>
            <a:r>
              <a:rPr lang="zh-CN" altLang="en-US" dirty="0"/>
              <a:t>客户端软件接口</a:t>
            </a:r>
          </a:p>
        </p:txBody>
      </p:sp>
      <p:sp>
        <p:nvSpPr>
          <p:cNvPr id="15" name="文本框 14">
            <a:extLst>
              <a:ext uri="{FF2B5EF4-FFF2-40B4-BE49-F238E27FC236}">
                <a16:creationId xmlns:a16="http://schemas.microsoft.com/office/drawing/2014/main" id="{71C46354-B81A-45FA-8EA8-77FB46158107}"/>
              </a:ext>
            </a:extLst>
          </p:cNvPr>
          <p:cNvSpPr txBox="1"/>
          <p:nvPr/>
        </p:nvSpPr>
        <p:spPr>
          <a:xfrm>
            <a:off x="313288" y="2968880"/>
            <a:ext cx="1946854" cy="646331"/>
          </a:xfrm>
          <a:prstGeom prst="rect">
            <a:avLst/>
          </a:prstGeom>
          <a:noFill/>
        </p:spPr>
        <p:txBody>
          <a:bodyPr wrap="square" rtlCol="0">
            <a:spAutoFit/>
          </a:bodyPr>
          <a:lstStyle/>
          <a:p>
            <a:r>
              <a:rPr lang="zh-CN" altLang="en-US" dirty="0"/>
              <a:t>客户端硬件接口</a:t>
            </a:r>
          </a:p>
          <a:p>
            <a:endParaRPr lang="zh-CN" altLang="en-US" dirty="0"/>
          </a:p>
        </p:txBody>
      </p:sp>
      <p:sp>
        <p:nvSpPr>
          <p:cNvPr id="16" name="文本框 15">
            <a:extLst>
              <a:ext uri="{FF2B5EF4-FFF2-40B4-BE49-F238E27FC236}">
                <a16:creationId xmlns:a16="http://schemas.microsoft.com/office/drawing/2014/main" id="{DE40FD9C-0FF6-4B6B-842C-37E9DCEA6FEC}"/>
              </a:ext>
            </a:extLst>
          </p:cNvPr>
          <p:cNvSpPr txBox="1"/>
          <p:nvPr/>
        </p:nvSpPr>
        <p:spPr>
          <a:xfrm>
            <a:off x="317292" y="1186680"/>
            <a:ext cx="1946854" cy="646331"/>
          </a:xfrm>
          <a:prstGeom prst="rect">
            <a:avLst/>
          </a:prstGeom>
          <a:noFill/>
        </p:spPr>
        <p:txBody>
          <a:bodyPr wrap="square" rtlCol="0">
            <a:spAutoFit/>
          </a:bodyPr>
          <a:lstStyle/>
          <a:p>
            <a:r>
              <a:rPr lang="zh-CN" altLang="en-US" dirty="0"/>
              <a:t>服务器硬件接口</a:t>
            </a:r>
          </a:p>
          <a:p>
            <a:endParaRPr lang="zh-CN" altLang="en-US" dirty="0"/>
          </a:p>
        </p:txBody>
      </p:sp>
    </p:spTree>
    <p:extLst>
      <p:ext uri="{BB962C8B-B14F-4D97-AF65-F5344CB8AC3E}">
        <p14:creationId xmlns:p14="http://schemas.microsoft.com/office/powerpoint/2010/main" val="301871833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35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childTnLst>
                          </p:cTn>
                        </p:par>
                        <p:par>
                          <p:cTn id="17" fill="hold">
                            <p:stCondLst>
                              <p:cond delay="990"/>
                            </p:stCondLst>
                            <p:childTnLst>
                              <p:par>
                                <p:cTn id="18" presetID="10"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500"/>
                                        <p:tgtEl>
                                          <p:spTgt spid="16"/>
                                        </p:tgtEl>
                                      </p:cBhvr>
                                    </p:animEffect>
                                  </p:childTnLst>
                                </p:cTn>
                              </p:par>
                            </p:childTnLst>
                          </p:cTn>
                        </p:par>
                        <p:par>
                          <p:cTn id="21" fill="hold">
                            <p:stCondLst>
                              <p:cond delay="1490"/>
                            </p:stCondLst>
                            <p:childTnLst>
                              <p:par>
                                <p:cTn id="22" presetID="10" presetClass="entr" presetSubtype="0"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1990"/>
                            </p:stCondLst>
                            <p:childTnLst>
                              <p:par>
                                <p:cTn id="26" presetID="10" presetClass="entr" presetSubtype="0" fill="hold" grpId="0"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par>
                          <p:cTn id="29" fill="hold">
                            <p:stCondLst>
                              <p:cond delay="2490"/>
                            </p:stCondLst>
                            <p:childTnLst>
                              <p:par>
                                <p:cTn id="30" presetID="10" presetClass="entr" presetSubtype="0" fill="hold" nodeType="after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par>
                          <p:cTn id="33" fill="hold">
                            <p:stCondLst>
                              <p:cond delay="2990"/>
                            </p:stCondLst>
                            <p:childTnLst>
                              <p:par>
                                <p:cTn id="34" presetID="10" presetClass="entr" presetSubtype="0"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childTnLst>
                          </p:cTn>
                        </p:par>
                        <p:par>
                          <p:cTn id="37" fill="hold">
                            <p:stCondLst>
                              <p:cond delay="3490"/>
                            </p:stCondLst>
                            <p:childTnLst>
                              <p:par>
                                <p:cTn id="38" presetID="10" presetClass="entr" presetSubtype="0" fill="hold" nodeType="after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childTnLst>
                          </p:cTn>
                        </p:par>
                        <p:par>
                          <p:cTn id="41" fill="hold">
                            <p:stCondLst>
                              <p:cond delay="3990"/>
                            </p:stCondLst>
                            <p:childTnLst>
                              <p:par>
                                <p:cTn id="42" presetID="10" presetClass="entr" presetSubtype="0"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childTnLst>
                          </p:cTn>
                        </p:par>
                        <p:par>
                          <p:cTn id="45" fill="hold">
                            <p:stCondLst>
                              <p:cond delay="4490"/>
                            </p:stCondLst>
                            <p:childTnLst>
                              <p:par>
                                <p:cTn id="46" presetID="10" presetClass="entr" presetSubtype="0" fill="hold" nodeType="after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fade">
                                      <p:cBhvr>
                                        <p:cTn id="4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7" grpId="0"/>
      <p:bldP spid="14" grpId="0"/>
      <p:bldP spid="15" grpId="0"/>
      <p:bldP spid="1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p:cNvSpPr txBox="1"/>
          <p:nvPr/>
        </p:nvSpPr>
        <p:spPr>
          <a:xfrm>
            <a:off x="483503" y="1491630"/>
            <a:ext cx="2339335" cy="1177245"/>
          </a:xfrm>
          <a:prstGeom prst="rect">
            <a:avLst/>
          </a:prstGeom>
          <a:noFill/>
        </p:spPr>
        <p:txBody>
          <a:bodyPr wrap="square" lIns="68580" tIns="34290" rIns="68580" bIns="34290" rtlCol="0">
            <a:spAutoFit/>
          </a:bodyPr>
          <a:lstStyle/>
          <a:p>
            <a:r>
              <a:rPr lang="zh-CN" altLang="en-US" dirty="0"/>
              <a:t>用户手册参考了</a:t>
            </a:r>
            <a:r>
              <a:rPr lang="en-US" altLang="zh-CN" dirty="0"/>
              <a:t>GB</a:t>
            </a:r>
            <a:r>
              <a:rPr lang="zh-CN" altLang="en-US" dirty="0"/>
              <a:t>模板和</a:t>
            </a:r>
            <a:r>
              <a:rPr lang="en-US" altLang="zh-CN" dirty="0"/>
              <a:t>ISO9000</a:t>
            </a:r>
            <a:r>
              <a:rPr lang="zh-CN" altLang="en-US" dirty="0"/>
              <a:t>模板，并且参考了滴答清单的用户手册进行编写。</a:t>
            </a:r>
            <a:endParaRPr lang="en-US" altLang="zh-CN" dirty="0"/>
          </a:p>
        </p:txBody>
      </p:sp>
      <p:sp>
        <p:nvSpPr>
          <p:cNvPr id="46" name="TextBox 108"/>
          <p:cNvSpPr txBox="1">
            <a:spLocks noChangeArrowheads="1"/>
          </p:cNvSpPr>
          <p:nvPr/>
        </p:nvSpPr>
        <p:spPr bwMode="auto">
          <a:xfrm>
            <a:off x="539552" y="267494"/>
            <a:ext cx="15023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3.5 </a:t>
            </a:r>
            <a:r>
              <a:rPr lang="zh-CN" altLang="en-US" dirty="0">
                <a:solidFill>
                  <a:prstClr val="black"/>
                </a:solidFill>
                <a:latin typeface="微软雅黑" panose="020B0503020204020204" pitchFamily="34" charset="-122"/>
                <a:ea typeface="微软雅黑" panose="020B0503020204020204" pitchFamily="34" charset="-122"/>
              </a:rPr>
              <a:t>用户手册</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nvPicPr>
        <p:blipFill>
          <a:blip r:embed="rId3"/>
          <a:stretch>
            <a:fillRect/>
          </a:stretch>
        </p:blipFill>
        <p:spPr>
          <a:xfrm>
            <a:off x="3923928" y="267494"/>
            <a:ext cx="3251160" cy="4312762"/>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350" fill="hold"/>
                                        <p:tgtEl>
                                          <p:spTgt spid="47"/>
                                        </p:tgtEl>
                                        <p:attrNameLst>
                                          <p:attrName>ppt_w</p:attrName>
                                        </p:attrNameLst>
                                      </p:cBhvr>
                                      <p:tavLst>
                                        <p:tav tm="0">
                                          <p:val>
                                            <p:fltVal val="0"/>
                                          </p:val>
                                        </p:tav>
                                        <p:tav tm="100000">
                                          <p:val>
                                            <p:strVal val="#ppt_w"/>
                                          </p:val>
                                        </p:tav>
                                      </p:tavLst>
                                    </p:anim>
                                    <p:anim calcmode="lin" valueType="num">
                                      <p:cBhvr>
                                        <p:cTn id="8" dur="350" fill="hold"/>
                                        <p:tgtEl>
                                          <p:spTgt spid="47"/>
                                        </p:tgtEl>
                                        <p:attrNameLst>
                                          <p:attrName>ppt_h</p:attrName>
                                        </p:attrNameLst>
                                      </p:cBhvr>
                                      <p:tavLst>
                                        <p:tav tm="0">
                                          <p:val>
                                            <p:fltVal val="0"/>
                                          </p:val>
                                        </p:tav>
                                        <p:tav tm="100000">
                                          <p:val>
                                            <p:strVal val="#ppt_h"/>
                                          </p:val>
                                        </p:tav>
                                      </p:tavLst>
                                    </p:anim>
                                  </p:childTnLst>
                                </p:cTn>
                              </p:par>
                            </p:childTnLst>
                          </p:cTn>
                        </p:par>
                        <p:par>
                          <p:cTn id="9" fill="hold">
                            <p:stCondLst>
                              <p:cond delay="35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6"/>
                                        </p:tgtEl>
                                        <p:attrNameLst>
                                          <p:attrName>style.visibility</p:attrName>
                                        </p:attrNameLst>
                                      </p:cBhvr>
                                      <p:to>
                                        <p:strVal val="visible"/>
                                      </p:to>
                                    </p:set>
                                    <p:anim calcmode="lin" valueType="num">
                                      <p:cBhvr>
                                        <p:cTn id="12" dur="4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46"/>
                                        </p:tgtEl>
                                        <p:attrNameLst>
                                          <p:attrName>ppt_y</p:attrName>
                                        </p:attrNameLst>
                                      </p:cBhvr>
                                      <p:tavLst>
                                        <p:tav tm="0">
                                          <p:val>
                                            <p:strVal val="#ppt_y"/>
                                          </p:val>
                                        </p:tav>
                                        <p:tav tm="100000">
                                          <p:val>
                                            <p:strVal val="#ppt_y"/>
                                          </p:val>
                                        </p:tav>
                                      </p:tavLst>
                                    </p:anim>
                                    <p:anim calcmode="lin" valueType="num">
                                      <p:cBhvr>
                                        <p:cTn id="14" dur="4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4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46"/>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06"/>
                                        </p:tgtEl>
                                        <p:attrNameLst>
                                          <p:attrName>style.visibility</p:attrName>
                                        </p:attrNameLst>
                                      </p:cBhvr>
                                      <p:to>
                                        <p:strVal val="visible"/>
                                      </p:to>
                                    </p:set>
                                    <p:animEffect transition="in" filter="fade">
                                      <p:cBhvr>
                                        <p:cTn id="19" dur="1000"/>
                                        <p:tgtEl>
                                          <p:spTgt spid="106"/>
                                        </p:tgtEl>
                                      </p:cBhvr>
                                    </p:animEffect>
                                    <p:anim calcmode="lin" valueType="num">
                                      <p:cBhvr>
                                        <p:cTn id="20" dur="1000" fill="hold"/>
                                        <p:tgtEl>
                                          <p:spTgt spid="106"/>
                                        </p:tgtEl>
                                        <p:attrNameLst>
                                          <p:attrName>ppt_x</p:attrName>
                                        </p:attrNameLst>
                                      </p:cBhvr>
                                      <p:tavLst>
                                        <p:tav tm="0">
                                          <p:val>
                                            <p:strVal val="#ppt_x"/>
                                          </p:val>
                                        </p:tav>
                                        <p:tav tm="100000">
                                          <p:val>
                                            <p:strVal val="#ppt_x"/>
                                          </p:val>
                                        </p:tav>
                                      </p:tavLst>
                                    </p:anim>
                                    <p:anim calcmode="lin" valueType="num">
                                      <p:cBhvr>
                                        <p:cTn id="21" dur="1000" fill="hold"/>
                                        <p:tgtEl>
                                          <p:spTgt spid="106"/>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grpId="1" nodeType="clickEffect">
                                  <p:stCondLst>
                                    <p:cond delay="0"/>
                                  </p:stCondLst>
                                  <p:childTnLst>
                                    <p:animEffect transition="out" filter="fade">
                                      <p:cBhvr>
                                        <p:cTn id="30" dur="500"/>
                                        <p:tgtEl>
                                          <p:spTgt spid="106"/>
                                        </p:tgtEl>
                                      </p:cBhvr>
                                    </p:animEffect>
                                    <p:set>
                                      <p:cBhvr>
                                        <p:cTn id="31" dur="1" fill="hold">
                                          <p:stCondLst>
                                            <p:cond delay="499"/>
                                          </p:stCondLst>
                                        </p:cTn>
                                        <p:tgtEl>
                                          <p:spTgt spid="106"/>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2"/>
                                        </p:tgtEl>
                                      </p:cBhvr>
                                    </p:animEffect>
                                    <p:set>
                                      <p:cBhvr>
                                        <p:cTn id="34"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06" grpId="1"/>
      <p:bldP spid="4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108"/>
          <p:cNvSpPr txBox="1">
            <a:spLocks noChangeArrowheads="1"/>
          </p:cNvSpPr>
          <p:nvPr/>
        </p:nvSpPr>
        <p:spPr bwMode="auto">
          <a:xfrm>
            <a:off x="539552" y="267494"/>
            <a:ext cx="15023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3.6 </a:t>
            </a:r>
            <a:r>
              <a:rPr lang="zh-CN" altLang="en-US" dirty="0">
                <a:solidFill>
                  <a:prstClr val="black"/>
                </a:solidFill>
                <a:latin typeface="微软雅黑" panose="020B0503020204020204" pitchFamily="34" charset="-122"/>
                <a:ea typeface="微软雅黑" panose="020B0503020204020204" pitchFamily="34" charset="-122"/>
              </a:rPr>
              <a:t>用户手册</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nvPicPr>
        <p:blipFill>
          <a:blip r:embed="rId3"/>
          <a:stretch>
            <a:fillRect/>
          </a:stretch>
        </p:blipFill>
        <p:spPr>
          <a:xfrm>
            <a:off x="1026137" y="1180008"/>
            <a:ext cx="7091725" cy="3445311"/>
          </a:xfrm>
          <a:prstGeom prst="rect">
            <a:avLst/>
          </a:prstGeom>
        </p:spPr>
      </p:pic>
      <p:sp>
        <p:nvSpPr>
          <p:cNvPr id="9" name="TextBox 105"/>
          <p:cNvSpPr txBox="1"/>
          <p:nvPr/>
        </p:nvSpPr>
        <p:spPr>
          <a:xfrm>
            <a:off x="407387" y="719380"/>
            <a:ext cx="2627367" cy="346249"/>
          </a:xfrm>
          <a:prstGeom prst="rect">
            <a:avLst/>
          </a:prstGeom>
          <a:noFill/>
        </p:spPr>
        <p:txBody>
          <a:bodyPr wrap="square" lIns="68580" tIns="34290" rIns="68580" bIns="34290" rtlCol="0">
            <a:spAutoFit/>
          </a:bodyPr>
          <a:lstStyle/>
          <a:p>
            <a:r>
              <a:rPr lang="zh-CN" altLang="en-US" dirty="0"/>
              <a:t>滴答清单用户手册样例</a:t>
            </a:r>
            <a:endParaRPr lang="en-US" altLang="zh-CN"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1" nodeType="clickEffect">
                                  <p:stCondLst>
                                    <p:cond delay="0"/>
                                  </p:stCondLst>
                                  <p:childTnLst>
                                    <p:animEffect transition="out" filter="fade">
                                      <p:cBhvr>
                                        <p:cTn id="18" dur="500"/>
                                        <p:tgtEl>
                                          <p:spTgt spid="9"/>
                                        </p:tgtEl>
                                      </p:cBhvr>
                                    </p:animEffect>
                                    <p:set>
                                      <p:cBhvr>
                                        <p:cTn id="19" dur="1" fill="hold">
                                          <p:stCondLst>
                                            <p:cond delay="499"/>
                                          </p:stCondLst>
                                        </p:cTn>
                                        <p:tgtEl>
                                          <p:spTgt spid="9"/>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3"/>
                                        </p:tgtEl>
                                      </p:cBhvr>
                                    </p:animEffect>
                                    <p:set>
                                      <p:cBhvr>
                                        <p:cTn id="22"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108"/>
          <p:cNvSpPr txBox="1">
            <a:spLocks noChangeArrowheads="1"/>
          </p:cNvSpPr>
          <p:nvPr/>
        </p:nvSpPr>
        <p:spPr bwMode="auto">
          <a:xfrm>
            <a:off x="539552" y="267494"/>
            <a:ext cx="15023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3.6 </a:t>
            </a:r>
            <a:r>
              <a:rPr lang="zh-CN" altLang="en-US" dirty="0">
                <a:solidFill>
                  <a:prstClr val="black"/>
                </a:solidFill>
                <a:latin typeface="微软雅黑" panose="020B0503020204020204" pitchFamily="34" charset="-122"/>
                <a:ea typeface="微软雅黑" panose="020B0503020204020204" pitchFamily="34" charset="-122"/>
              </a:rPr>
              <a:t>用户手册</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47" name="组合 46"/>
          <p:cNvGrpSpPr/>
          <p:nvPr/>
        </p:nvGrpSpPr>
        <p:grpSpPr>
          <a:xfrm>
            <a:off x="107544" y="245001"/>
            <a:ext cx="360000" cy="360000"/>
            <a:chOff x="1965186" y="1419622"/>
            <a:chExt cx="302558" cy="314067"/>
          </a:xfrm>
        </p:grpSpPr>
        <p:sp>
          <p:nvSpPr>
            <p:cNvPr id="48" name="矩形 47"/>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TextBox 105"/>
          <p:cNvSpPr txBox="1"/>
          <p:nvPr/>
        </p:nvSpPr>
        <p:spPr>
          <a:xfrm>
            <a:off x="407387" y="719380"/>
            <a:ext cx="2627367" cy="346249"/>
          </a:xfrm>
          <a:prstGeom prst="rect">
            <a:avLst/>
          </a:prstGeom>
          <a:noFill/>
        </p:spPr>
        <p:txBody>
          <a:bodyPr wrap="square" lIns="68580" tIns="34290" rIns="68580" bIns="34290" rtlCol="0">
            <a:spAutoFit/>
          </a:bodyPr>
          <a:lstStyle/>
          <a:p>
            <a:r>
              <a:rPr lang="zh-CN" altLang="en-US" dirty="0"/>
              <a:t>参考后的测试用例</a:t>
            </a:r>
            <a:endParaRPr lang="en-US" altLang="zh-CN" dirty="0"/>
          </a:p>
        </p:txBody>
      </p:sp>
      <p:pic>
        <p:nvPicPr>
          <p:cNvPr id="3" name="图片 2"/>
          <p:cNvPicPr>
            <a:picLocks noChangeAspect="1"/>
          </p:cNvPicPr>
          <p:nvPr/>
        </p:nvPicPr>
        <p:blipFill>
          <a:blip r:embed="rId3"/>
          <a:stretch>
            <a:fillRect/>
          </a:stretch>
        </p:blipFill>
        <p:spPr>
          <a:xfrm>
            <a:off x="809836" y="1065629"/>
            <a:ext cx="7524328" cy="3960715"/>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grpId="1" nodeType="clickEffect">
                                  <p:stCondLst>
                                    <p:cond delay="0"/>
                                  </p:stCondLst>
                                  <p:childTnLst>
                                    <p:animEffect transition="out" filter="fade">
                                      <p:cBhvr>
                                        <p:cTn id="13" dur="500"/>
                                        <p:tgtEl>
                                          <p:spTgt spid="9"/>
                                        </p:tgtEl>
                                      </p:cBhvr>
                                    </p:animEffect>
                                    <p:set>
                                      <p:cBhvr>
                                        <p:cTn id="14"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350498"/>
            <a:ext cx="3228536"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1663625"/>
            <a:ext cx="1677382" cy="53091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第四部分</a:t>
            </a:r>
          </a:p>
        </p:txBody>
      </p:sp>
      <p:sp>
        <p:nvSpPr>
          <p:cNvPr id="4" name="TextBox 4"/>
          <p:cNvSpPr txBox="1"/>
          <p:nvPr/>
        </p:nvSpPr>
        <p:spPr>
          <a:xfrm>
            <a:off x="4932040" y="1504217"/>
            <a:ext cx="2600712" cy="880562"/>
          </a:xfrm>
          <a:prstGeom prst="rect">
            <a:avLst/>
          </a:prstGeom>
          <a:noFill/>
        </p:spPr>
        <p:txBody>
          <a:bodyPr wrap="none" lIns="68580" tIns="34290" rIns="68580" bIns="34290" rtlCol="0">
            <a:spAutoFit/>
          </a:bodyPr>
          <a:lstStyle/>
          <a:p>
            <a:pPr fontAlgn="base">
              <a:lnSpc>
                <a:spcPct val="120000"/>
              </a:lnSpc>
            </a:pPr>
            <a:r>
              <a:rPr lang="zh-CN" altLang="en-US" sz="4800" b="1" dirty="0">
                <a:solidFill>
                  <a:schemeClr val="tx1">
                    <a:lumMod val="75000"/>
                    <a:lumOff val="25000"/>
                  </a:schemeClr>
                </a:solidFill>
                <a:latin typeface="微软雅黑" panose="020B0503020204020204" pitchFamily="34" charset="-122"/>
                <a:ea typeface="微软雅黑" panose="020B0503020204020204" pitchFamily="34" charset="-122"/>
              </a:rPr>
              <a:t>参考资料</a:t>
            </a:r>
          </a:p>
        </p:txBody>
      </p:sp>
      <p:sp>
        <p:nvSpPr>
          <p:cNvPr id="10" name="矩形 9"/>
          <p:cNvSpPr/>
          <p:nvPr/>
        </p:nvSpPr>
        <p:spPr>
          <a:xfrm>
            <a:off x="3825914" y="3281290"/>
            <a:ext cx="5319000" cy="200465"/>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350498"/>
            <a:ext cx="305972"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11"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59874" y="1160705"/>
            <a:ext cx="2363189" cy="2363189"/>
          </a:xfrm>
          <a:prstGeom prst="ellipse">
            <a:avLst/>
          </a:prstGeom>
          <a:solidFill>
            <a:srgbClr val="414455"/>
          </a:solidFill>
          <a:ln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 name="椭圆 2"/>
          <p:cNvSpPr/>
          <p:nvPr/>
        </p:nvSpPr>
        <p:spPr>
          <a:xfrm>
            <a:off x="-474426" y="1046156"/>
            <a:ext cx="2592288" cy="2592288"/>
          </a:xfrm>
          <a:prstGeom prst="ellipse">
            <a:avLst/>
          </a:prstGeom>
          <a:noFill/>
          <a:ln cmpd="sng">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1109" y="1694228"/>
            <a:ext cx="914667" cy="1286251"/>
          </a:xfrm>
          <a:prstGeom prst="rect">
            <a:avLst/>
          </a:prstGeom>
        </p:spPr>
      </p:pic>
      <p:cxnSp>
        <p:nvCxnSpPr>
          <p:cNvPr id="5" name="直接连接符 4"/>
          <p:cNvCxnSpPr>
            <a:stCxn id="3" idx="0"/>
            <a:endCxn id="9" idx="2"/>
          </p:cNvCxnSpPr>
          <p:nvPr/>
        </p:nvCxnSpPr>
        <p:spPr>
          <a:xfrm flipV="1">
            <a:off x="821718" y="735576"/>
            <a:ext cx="1839969" cy="310580"/>
          </a:xfrm>
          <a:prstGeom prst="line">
            <a:avLst/>
          </a:prstGeom>
          <a:ln>
            <a:solidFill>
              <a:srgbClr val="414455"/>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a:stCxn id="3" idx="6"/>
            <a:endCxn id="12" idx="2"/>
          </p:cNvCxnSpPr>
          <p:nvPr/>
        </p:nvCxnSpPr>
        <p:spPr>
          <a:xfrm>
            <a:off x="2117862" y="2342300"/>
            <a:ext cx="903865" cy="0"/>
          </a:xfrm>
          <a:prstGeom prst="line">
            <a:avLst/>
          </a:prstGeom>
          <a:ln>
            <a:solidFill>
              <a:srgbClr val="414455"/>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3" idx="4"/>
            <a:endCxn id="15" idx="2"/>
          </p:cNvCxnSpPr>
          <p:nvPr/>
        </p:nvCxnSpPr>
        <p:spPr>
          <a:xfrm>
            <a:off x="821718" y="3638444"/>
            <a:ext cx="1964372" cy="596734"/>
          </a:xfrm>
          <a:prstGeom prst="line">
            <a:avLst/>
          </a:prstGeom>
          <a:ln>
            <a:solidFill>
              <a:srgbClr val="414455"/>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2661687" y="375535"/>
            <a:ext cx="720080" cy="720081"/>
            <a:chOff x="3104211" y="1516067"/>
            <a:chExt cx="720080" cy="720080"/>
          </a:xfrm>
        </p:grpSpPr>
        <p:sp>
          <p:nvSpPr>
            <p:cNvPr id="9" name="椭圆 8"/>
            <p:cNvSpPr/>
            <p:nvPr/>
          </p:nvSpPr>
          <p:spPr>
            <a:xfrm>
              <a:off x="3104211" y="1516067"/>
              <a:ext cx="720080" cy="720080"/>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0" name="TextBox 9"/>
            <p:cNvSpPr txBox="1"/>
            <p:nvPr/>
          </p:nvSpPr>
          <p:spPr>
            <a:xfrm>
              <a:off x="3169820" y="1645204"/>
              <a:ext cx="604653" cy="523219"/>
            </a:xfrm>
            <a:prstGeom prst="rect">
              <a:avLst/>
            </a:prstGeom>
            <a:noFill/>
          </p:spPr>
          <p:txBody>
            <a:bodyPr wrap="none" rtlCol="0">
              <a:spAutoFit/>
            </a:bodyPr>
            <a:lstStyle/>
            <a:p>
              <a:r>
                <a:rPr lang="en-US" altLang="zh-CN" sz="2800" dirty="0">
                  <a:solidFill>
                    <a:schemeClr val="bg1"/>
                  </a:solidFill>
                  <a:latin typeface="微软雅黑" panose="020B0503020204020204" pitchFamily="34" charset="-122"/>
                  <a:ea typeface="微软雅黑" panose="020B0503020204020204" pitchFamily="34" charset="-122"/>
                </a:rPr>
                <a:t>01</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3021727" y="1982260"/>
            <a:ext cx="720080" cy="720080"/>
            <a:chOff x="3568945" y="2283266"/>
            <a:chExt cx="720080" cy="720080"/>
          </a:xfrm>
        </p:grpSpPr>
        <p:sp>
          <p:nvSpPr>
            <p:cNvPr id="12" name="椭圆 11"/>
            <p:cNvSpPr/>
            <p:nvPr/>
          </p:nvSpPr>
          <p:spPr>
            <a:xfrm>
              <a:off x="3568945" y="2283266"/>
              <a:ext cx="720080" cy="720080"/>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3" name="TextBox 12"/>
            <p:cNvSpPr txBox="1"/>
            <p:nvPr/>
          </p:nvSpPr>
          <p:spPr>
            <a:xfrm>
              <a:off x="3634552" y="2417349"/>
              <a:ext cx="604653" cy="523220"/>
            </a:xfrm>
            <a:prstGeom prst="rect">
              <a:avLst/>
            </a:prstGeom>
            <a:noFill/>
          </p:spPr>
          <p:txBody>
            <a:bodyPr wrap="none" rtlCol="0">
              <a:spAutoFit/>
            </a:bodyPr>
            <a:lstStyle/>
            <a:p>
              <a:r>
                <a:rPr lang="en-US" altLang="zh-CN" sz="2800" dirty="0">
                  <a:solidFill>
                    <a:schemeClr val="bg1"/>
                  </a:solidFill>
                  <a:latin typeface="微软雅黑" panose="020B0503020204020204" pitchFamily="34" charset="-122"/>
                  <a:ea typeface="微软雅黑" panose="020B0503020204020204" pitchFamily="34" charset="-122"/>
                </a:rPr>
                <a:t>02</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2786090" y="3875138"/>
            <a:ext cx="720080" cy="720080"/>
            <a:chOff x="3333310" y="4176146"/>
            <a:chExt cx="720080" cy="720080"/>
          </a:xfrm>
        </p:grpSpPr>
        <p:sp>
          <p:nvSpPr>
            <p:cNvPr id="15" name="椭圆 14"/>
            <p:cNvSpPr/>
            <p:nvPr/>
          </p:nvSpPr>
          <p:spPr>
            <a:xfrm>
              <a:off x="3333310" y="4176146"/>
              <a:ext cx="720080" cy="720080"/>
            </a:xfrm>
            <a:prstGeom prst="ellipse">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微软雅黑" panose="020B0503020204020204" pitchFamily="34" charset="-122"/>
                <a:ea typeface="微软雅黑" panose="020B0503020204020204" pitchFamily="34" charset="-122"/>
              </a:endParaRPr>
            </a:p>
          </p:txBody>
        </p:sp>
        <p:sp>
          <p:nvSpPr>
            <p:cNvPr id="16" name="TextBox 15"/>
            <p:cNvSpPr txBox="1"/>
            <p:nvPr/>
          </p:nvSpPr>
          <p:spPr>
            <a:xfrm>
              <a:off x="3398919" y="4305284"/>
              <a:ext cx="604653" cy="523220"/>
            </a:xfrm>
            <a:prstGeom prst="rect">
              <a:avLst/>
            </a:prstGeom>
            <a:noFill/>
          </p:spPr>
          <p:txBody>
            <a:bodyPr wrap="none" rtlCol="0">
              <a:spAutoFit/>
            </a:bodyPr>
            <a:lstStyle/>
            <a:p>
              <a:r>
                <a:rPr lang="en-US" altLang="zh-CN" sz="2800" dirty="0">
                  <a:solidFill>
                    <a:schemeClr val="bg1"/>
                  </a:solidFill>
                  <a:latin typeface="微软雅黑" panose="020B0503020204020204" pitchFamily="34" charset="-122"/>
                  <a:ea typeface="微软雅黑" panose="020B0503020204020204" pitchFamily="34" charset="-122"/>
                </a:rPr>
                <a:t>03</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sp>
        <p:nvSpPr>
          <p:cNvPr id="17" name="TextBox 16"/>
          <p:cNvSpPr txBox="1"/>
          <p:nvPr/>
        </p:nvSpPr>
        <p:spPr bwMode="auto">
          <a:xfrm>
            <a:off x="3921516" y="735617"/>
            <a:ext cx="3546569" cy="1167692"/>
          </a:xfrm>
          <a:prstGeom prst="rect">
            <a:avLst/>
          </a:prstGeom>
          <a:noFill/>
        </p:spPr>
        <p:txBody>
          <a:bodyPr wrap="square">
            <a:spAutoFit/>
          </a:bodyPr>
          <a:lstStyle/>
          <a:p>
            <a:pPr>
              <a:lnSpc>
                <a:spcPct val="15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【1】PRD2018-G04-</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产品愿景和项目范围文档</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【2】PRD2018-G04-</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软件需求规格说明</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(SRS)</a:t>
            </a:r>
          </a:p>
          <a:p>
            <a:pPr>
              <a:lnSpc>
                <a:spcPct val="15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【3】PRD2018-G04-</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用户手册</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【4】PRD2018-G04-</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测试用例</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18" name="矩形 17"/>
          <p:cNvSpPr/>
          <p:nvPr/>
        </p:nvSpPr>
        <p:spPr bwMode="auto">
          <a:xfrm>
            <a:off x="3909736" y="435724"/>
            <a:ext cx="2020887" cy="338554"/>
          </a:xfrm>
          <a:prstGeom prst="rect">
            <a:avLst/>
          </a:prstGeom>
        </p:spPr>
        <p:txBody>
          <a:bodyPr>
            <a:spAutoFit/>
          </a:bodyPr>
          <a:lstStyle/>
          <a:p>
            <a:pPr>
              <a:defRP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文档资料</a:t>
            </a:r>
          </a:p>
        </p:txBody>
      </p:sp>
      <p:sp>
        <p:nvSpPr>
          <p:cNvPr id="20" name="矩形 19"/>
          <p:cNvSpPr/>
          <p:nvPr/>
        </p:nvSpPr>
        <p:spPr bwMode="auto">
          <a:xfrm>
            <a:off x="3921516" y="4159655"/>
            <a:ext cx="2020887" cy="338554"/>
          </a:xfrm>
          <a:prstGeom prst="rect">
            <a:avLst/>
          </a:prstGeom>
        </p:spPr>
        <p:txBody>
          <a:bodyPr>
            <a:spAutoFit/>
          </a:bodyPr>
          <a:lstStyle/>
          <a:p>
            <a:pPr>
              <a:defRP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网页资料</a:t>
            </a:r>
          </a:p>
        </p:txBody>
      </p:sp>
      <p:sp>
        <p:nvSpPr>
          <p:cNvPr id="21" name="TextBox 20"/>
          <p:cNvSpPr txBox="1"/>
          <p:nvPr/>
        </p:nvSpPr>
        <p:spPr bwMode="auto">
          <a:xfrm>
            <a:off x="3925310" y="2215121"/>
            <a:ext cx="4911706" cy="1721690"/>
          </a:xfrm>
          <a:prstGeom prst="rect">
            <a:avLst/>
          </a:prstGeom>
          <a:noFill/>
        </p:spPr>
        <p:txBody>
          <a:bodyPr wrap="square">
            <a:spAutoFit/>
          </a:bodyPr>
          <a:lstStyle/>
          <a:p>
            <a:pPr>
              <a:lnSpc>
                <a:spcPct val="15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【5】《UML2</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基础、建模与设计教程</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杨弘平等著</a:t>
            </a:r>
          </a:p>
          <a:p>
            <a:pP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清华大学出版社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CIP</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127741</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号</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【6】《</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软件需求</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第三版</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Karl </a:t>
            </a:r>
            <a:r>
              <a:rPr lang="en-US" altLang="zh-CN" sz="1200" dirty="0" err="1">
                <a:solidFill>
                  <a:schemeClr val="tx1">
                    <a:lumMod val="95000"/>
                    <a:lumOff val="5000"/>
                  </a:schemeClr>
                </a:solidFill>
                <a:latin typeface="微软雅黑" panose="020B0503020204020204" pitchFamily="34" charset="-122"/>
                <a:ea typeface="微软雅黑" panose="020B0503020204020204" pitchFamily="34" charset="-122"/>
              </a:rPr>
              <a:t>Wiegers</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Joe </a:t>
            </a:r>
            <a:r>
              <a:rPr lang="en-US" altLang="zh-CN" sz="1200" dirty="0" err="1">
                <a:solidFill>
                  <a:schemeClr val="tx1">
                    <a:lumMod val="95000"/>
                    <a:lumOff val="5000"/>
                  </a:schemeClr>
                </a:solidFill>
                <a:latin typeface="微软雅黑" panose="020B0503020204020204" pitchFamily="34" charset="-122"/>
                <a:ea typeface="微软雅黑" panose="020B0503020204020204" pitchFamily="34" charset="-122"/>
              </a:rPr>
              <a:t>Beattty</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著 李忠利等译</a:t>
            </a:r>
          </a:p>
          <a:p>
            <a:pP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清华大学出版社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CIP</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ISBN: 9787302426820</a:t>
            </a:r>
          </a:p>
          <a:p>
            <a:pPr>
              <a:lnSpc>
                <a:spcPct val="15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【7】《</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软件质量保证与测试</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第二版 秦航主编 杨强副主编 </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清华大学出版社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CIP</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rPr>
              <a:t>048490</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号</a:t>
            </a: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22" name="矩形 21"/>
          <p:cNvSpPr/>
          <p:nvPr/>
        </p:nvSpPr>
        <p:spPr bwMode="auto">
          <a:xfrm>
            <a:off x="3921516" y="1947066"/>
            <a:ext cx="2020887" cy="338554"/>
          </a:xfrm>
          <a:prstGeom prst="rect">
            <a:avLst/>
          </a:prstGeom>
        </p:spPr>
        <p:txBody>
          <a:bodyPr>
            <a:spAutoFit/>
          </a:bodyPr>
          <a:lstStyle/>
          <a:p>
            <a:pPr>
              <a:defRPr/>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书籍资料</a:t>
            </a:r>
          </a:p>
        </p:txBody>
      </p:sp>
      <p:sp>
        <p:nvSpPr>
          <p:cNvPr id="23" name="TextBox 108"/>
          <p:cNvSpPr txBox="1">
            <a:spLocks noChangeArrowheads="1"/>
          </p:cNvSpPr>
          <p:nvPr/>
        </p:nvSpPr>
        <p:spPr bwMode="auto">
          <a:xfrm>
            <a:off x="539552" y="267494"/>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zh-CN" altLang="en-US" dirty="0">
                <a:solidFill>
                  <a:prstClr val="black"/>
                </a:solidFill>
                <a:latin typeface="微软雅黑" panose="020B0503020204020204" pitchFamily="34" charset="-122"/>
                <a:ea typeface="微软雅黑" panose="020B0503020204020204" pitchFamily="34" charset="-122"/>
              </a:rPr>
              <a:t>参考资料</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107544" y="245001"/>
            <a:ext cx="360000" cy="360000"/>
            <a:chOff x="1965186" y="1419622"/>
            <a:chExt cx="302558" cy="314067"/>
          </a:xfrm>
        </p:grpSpPr>
        <p:sp>
          <p:nvSpPr>
            <p:cNvPr id="25" name="矩形 24"/>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350" fill="hold"/>
                                        <p:tgtEl>
                                          <p:spTgt spid="24"/>
                                        </p:tgtEl>
                                        <p:attrNameLst>
                                          <p:attrName>ppt_w</p:attrName>
                                        </p:attrNameLst>
                                      </p:cBhvr>
                                      <p:tavLst>
                                        <p:tav tm="0">
                                          <p:val>
                                            <p:fltVal val="0"/>
                                          </p:val>
                                        </p:tav>
                                        <p:tav tm="100000">
                                          <p:val>
                                            <p:strVal val="#ppt_w"/>
                                          </p:val>
                                        </p:tav>
                                      </p:tavLst>
                                    </p:anim>
                                    <p:anim calcmode="lin" valueType="num">
                                      <p:cBhvr>
                                        <p:cTn id="8" dur="350" fill="hold"/>
                                        <p:tgtEl>
                                          <p:spTgt spid="24"/>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3"/>
                                        </p:tgtEl>
                                        <p:attrNameLst>
                                          <p:attrName>style.visibility</p:attrName>
                                        </p:attrNameLst>
                                      </p:cBhvr>
                                      <p:to>
                                        <p:strVal val="visible"/>
                                      </p:to>
                                    </p:set>
                                    <p:anim calcmode="lin" valueType="num">
                                      <p:cBhvr>
                                        <p:cTn id="12" dur="400" fill="hold"/>
                                        <p:tgtEl>
                                          <p:spTgt spid="23"/>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23"/>
                                        </p:tgtEl>
                                        <p:attrNameLst>
                                          <p:attrName>ppt_y</p:attrName>
                                        </p:attrNameLst>
                                      </p:cBhvr>
                                      <p:tavLst>
                                        <p:tav tm="0">
                                          <p:val>
                                            <p:strVal val="#ppt_y"/>
                                          </p:val>
                                        </p:tav>
                                        <p:tav tm="100000">
                                          <p:val>
                                            <p:strVal val="#ppt_y"/>
                                          </p:val>
                                        </p:tav>
                                      </p:tavLst>
                                    </p:anim>
                                    <p:anim calcmode="lin" valueType="num">
                                      <p:cBhvr>
                                        <p:cTn id="14" dur="400" fill="hold"/>
                                        <p:tgtEl>
                                          <p:spTgt spid="23"/>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23"/>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23"/>
                                        </p:tgtEl>
                                      </p:cBhvr>
                                    </p:animEffect>
                                  </p:childTnLst>
                                </p:cTn>
                              </p:par>
                            </p:childTnLst>
                          </p:cTn>
                        </p:par>
                        <p:par>
                          <p:cTn id="17" fill="hold">
                            <p:stCondLst>
                              <p:cond delay="519"/>
                            </p:stCondLst>
                            <p:childTnLst>
                              <p:par>
                                <p:cTn id="18" presetID="53" presetClass="entr" presetSubtype="16" fill="hold" grpId="0" nodeType="after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p:cTn id="20" dur="500" fill="hold"/>
                                        <p:tgtEl>
                                          <p:spTgt spid="2"/>
                                        </p:tgtEl>
                                        <p:attrNameLst>
                                          <p:attrName>ppt_w</p:attrName>
                                        </p:attrNameLst>
                                      </p:cBhvr>
                                      <p:tavLst>
                                        <p:tav tm="0">
                                          <p:val>
                                            <p:fltVal val="0"/>
                                          </p:val>
                                        </p:tav>
                                        <p:tav tm="100000">
                                          <p:val>
                                            <p:strVal val="#ppt_w"/>
                                          </p:val>
                                        </p:tav>
                                      </p:tavLst>
                                    </p:anim>
                                    <p:anim calcmode="lin" valueType="num">
                                      <p:cBhvr>
                                        <p:cTn id="21" dur="500" fill="hold"/>
                                        <p:tgtEl>
                                          <p:spTgt spid="2"/>
                                        </p:tgtEl>
                                        <p:attrNameLst>
                                          <p:attrName>ppt_h</p:attrName>
                                        </p:attrNameLst>
                                      </p:cBhvr>
                                      <p:tavLst>
                                        <p:tav tm="0">
                                          <p:val>
                                            <p:fltVal val="0"/>
                                          </p:val>
                                        </p:tav>
                                        <p:tav tm="100000">
                                          <p:val>
                                            <p:strVal val="#ppt_h"/>
                                          </p:val>
                                        </p:tav>
                                      </p:tavLst>
                                    </p:anim>
                                    <p:animEffect transition="in" filter="fade">
                                      <p:cBhvr>
                                        <p:cTn id="22" dur="500"/>
                                        <p:tgtEl>
                                          <p:spTgt spid="2"/>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ppt_w</p:attrName>
                                        </p:attrNameLst>
                                      </p:cBhvr>
                                      <p:tavLst>
                                        <p:tav tm="0">
                                          <p:val>
                                            <p:fltVal val="0"/>
                                          </p:val>
                                        </p:tav>
                                        <p:tav tm="100000">
                                          <p:val>
                                            <p:strVal val="#ppt_w"/>
                                          </p:val>
                                        </p:tav>
                                      </p:tavLst>
                                    </p:anim>
                                    <p:anim calcmode="lin" valueType="num">
                                      <p:cBhvr>
                                        <p:cTn id="26" dur="500" fill="hold"/>
                                        <p:tgtEl>
                                          <p:spTgt spid="3"/>
                                        </p:tgtEl>
                                        <p:attrNameLst>
                                          <p:attrName>ppt_h</p:attrName>
                                        </p:attrNameLst>
                                      </p:cBhvr>
                                      <p:tavLst>
                                        <p:tav tm="0">
                                          <p:val>
                                            <p:fltVal val="0"/>
                                          </p:val>
                                        </p:tav>
                                        <p:tav tm="100000">
                                          <p:val>
                                            <p:strVal val="#ppt_h"/>
                                          </p:val>
                                        </p:tav>
                                      </p:tavLst>
                                    </p:anim>
                                    <p:animEffect transition="in" filter="fade">
                                      <p:cBhvr>
                                        <p:cTn id="27" dur="500"/>
                                        <p:tgtEl>
                                          <p:spTgt spid="3"/>
                                        </p:tgtEl>
                                      </p:cBhvr>
                                    </p:animEffect>
                                  </p:childTnLst>
                                </p:cTn>
                              </p:par>
                            </p:childTnLst>
                          </p:cTn>
                        </p:par>
                        <p:par>
                          <p:cTn id="28" fill="hold">
                            <p:stCondLst>
                              <p:cond delay="1019"/>
                            </p:stCondLst>
                            <p:childTnLst>
                              <p:par>
                                <p:cTn id="29" presetID="42" presetClass="entr" presetSubtype="0"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750"/>
                                        <p:tgtEl>
                                          <p:spTgt spid="4"/>
                                        </p:tgtEl>
                                      </p:cBhvr>
                                    </p:animEffect>
                                    <p:anim calcmode="lin" valueType="num">
                                      <p:cBhvr>
                                        <p:cTn id="32" dur="750" fill="hold"/>
                                        <p:tgtEl>
                                          <p:spTgt spid="4"/>
                                        </p:tgtEl>
                                        <p:attrNameLst>
                                          <p:attrName>ppt_x</p:attrName>
                                        </p:attrNameLst>
                                      </p:cBhvr>
                                      <p:tavLst>
                                        <p:tav tm="0">
                                          <p:val>
                                            <p:strVal val="#ppt_x"/>
                                          </p:val>
                                        </p:tav>
                                        <p:tav tm="100000">
                                          <p:val>
                                            <p:strVal val="#ppt_x"/>
                                          </p:val>
                                        </p:tav>
                                      </p:tavLst>
                                    </p:anim>
                                    <p:anim calcmode="lin" valueType="num">
                                      <p:cBhvr>
                                        <p:cTn id="33" dur="750" fill="hold"/>
                                        <p:tgtEl>
                                          <p:spTgt spid="4"/>
                                        </p:tgtEl>
                                        <p:attrNameLst>
                                          <p:attrName>ppt_y</p:attrName>
                                        </p:attrNameLst>
                                      </p:cBhvr>
                                      <p:tavLst>
                                        <p:tav tm="0">
                                          <p:val>
                                            <p:strVal val="#ppt_y+.1"/>
                                          </p:val>
                                        </p:tav>
                                        <p:tav tm="100000">
                                          <p:val>
                                            <p:strVal val="#ppt_y"/>
                                          </p:val>
                                        </p:tav>
                                      </p:tavLst>
                                    </p:anim>
                                  </p:childTnLst>
                                </p:cTn>
                              </p:par>
                            </p:childTnLst>
                          </p:cTn>
                        </p:par>
                        <p:par>
                          <p:cTn id="34" fill="hold">
                            <p:stCondLst>
                              <p:cond delay="2019"/>
                            </p:stCondLst>
                            <p:childTnLst>
                              <p:par>
                                <p:cTn id="35" presetID="22" presetClass="entr" presetSubtype="8"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wipe(left)">
                                      <p:cBhvr>
                                        <p:cTn id="37" dur="400"/>
                                        <p:tgtEl>
                                          <p:spTgt spid="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fade">
                                      <p:cBhvr>
                                        <p:cTn id="42" dur="500"/>
                                        <p:tgtEl>
                                          <p:spTgt spid="8"/>
                                        </p:tgtEl>
                                      </p:cBhvr>
                                    </p:animEffect>
                                  </p:childTnLst>
                                </p:cTn>
                              </p:par>
                            </p:childTnLst>
                          </p:cTn>
                        </p:par>
                        <p:par>
                          <p:cTn id="43" fill="hold">
                            <p:stCondLst>
                              <p:cond delay="500"/>
                            </p:stCondLst>
                            <p:childTnLst>
                              <p:par>
                                <p:cTn id="44" presetID="17" presetClass="entr" presetSubtype="1" fill="hold" grpId="0" nodeType="afterEffect">
                                  <p:stCondLst>
                                    <p:cond delay="0"/>
                                  </p:stCondLst>
                                  <p:iterate type="lt">
                                    <p:tmPct val="40000"/>
                                  </p:iterate>
                                  <p:childTnLst>
                                    <p:set>
                                      <p:cBhvr>
                                        <p:cTn id="45" dur="1" fill="hold">
                                          <p:stCondLst>
                                            <p:cond delay="0"/>
                                          </p:stCondLst>
                                        </p:cTn>
                                        <p:tgtEl>
                                          <p:spTgt spid="18"/>
                                        </p:tgtEl>
                                        <p:attrNameLst>
                                          <p:attrName>style.visibility</p:attrName>
                                        </p:attrNameLst>
                                      </p:cBhvr>
                                      <p:to>
                                        <p:strVal val="visible"/>
                                      </p:to>
                                    </p:set>
                                    <p:anim calcmode="lin" valueType="num">
                                      <p:cBhvr>
                                        <p:cTn id="46" dur="250" fill="hold"/>
                                        <p:tgtEl>
                                          <p:spTgt spid="18"/>
                                        </p:tgtEl>
                                        <p:attrNameLst>
                                          <p:attrName>ppt_x</p:attrName>
                                        </p:attrNameLst>
                                      </p:cBhvr>
                                      <p:tavLst>
                                        <p:tav tm="0">
                                          <p:val>
                                            <p:strVal val="#ppt_x"/>
                                          </p:val>
                                        </p:tav>
                                        <p:tav tm="100000">
                                          <p:val>
                                            <p:strVal val="#ppt_x"/>
                                          </p:val>
                                        </p:tav>
                                      </p:tavLst>
                                    </p:anim>
                                    <p:anim calcmode="lin" valueType="num">
                                      <p:cBhvr>
                                        <p:cTn id="47" dur="250" fill="hold"/>
                                        <p:tgtEl>
                                          <p:spTgt spid="18"/>
                                        </p:tgtEl>
                                        <p:attrNameLst>
                                          <p:attrName>ppt_y</p:attrName>
                                        </p:attrNameLst>
                                      </p:cBhvr>
                                      <p:tavLst>
                                        <p:tav tm="0">
                                          <p:val>
                                            <p:strVal val="#ppt_y-#ppt_h/2"/>
                                          </p:val>
                                        </p:tav>
                                        <p:tav tm="100000">
                                          <p:val>
                                            <p:strVal val="#ppt_y"/>
                                          </p:val>
                                        </p:tav>
                                      </p:tavLst>
                                    </p:anim>
                                    <p:anim calcmode="lin" valueType="num">
                                      <p:cBhvr>
                                        <p:cTn id="48" dur="250" fill="hold"/>
                                        <p:tgtEl>
                                          <p:spTgt spid="18"/>
                                        </p:tgtEl>
                                        <p:attrNameLst>
                                          <p:attrName>ppt_w</p:attrName>
                                        </p:attrNameLst>
                                      </p:cBhvr>
                                      <p:tavLst>
                                        <p:tav tm="0">
                                          <p:val>
                                            <p:strVal val="#ppt_w"/>
                                          </p:val>
                                        </p:tav>
                                        <p:tav tm="100000">
                                          <p:val>
                                            <p:strVal val="#ppt_w"/>
                                          </p:val>
                                        </p:tav>
                                      </p:tavLst>
                                    </p:anim>
                                    <p:anim calcmode="lin" valueType="num">
                                      <p:cBhvr>
                                        <p:cTn id="49" dur="250" fill="hold"/>
                                        <p:tgtEl>
                                          <p:spTgt spid="18"/>
                                        </p:tgtEl>
                                        <p:attrNameLst>
                                          <p:attrName>ppt_h</p:attrName>
                                        </p:attrNameLst>
                                      </p:cBhvr>
                                      <p:tavLst>
                                        <p:tav tm="0">
                                          <p:val>
                                            <p:fltVal val="0"/>
                                          </p:val>
                                        </p:tav>
                                        <p:tav tm="100000">
                                          <p:val>
                                            <p:strVal val="#ppt_h"/>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wipe(left)">
                                      <p:cBhvr>
                                        <p:cTn id="54" dur="500"/>
                                        <p:tgtEl>
                                          <p:spTgt spid="17"/>
                                        </p:tgtEl>
                                      </p:cBhvr>
                                    </p:animEffect>
                                  </p:childTnLst>
                                </p:cTn>
                              </p:par>
                            </p:childTnLst>
                          </p:cTn>
                        </p:par>
                        <p:par>
                          <p:cTn id="55" fill="hold">
                            <p:stCondLst>
                              <p:cond delay="500"/>
                            </p:stCondLst>
                            <p:childTnLst>
                              <p:par>
                                <p:cTn id="56" presetID="22" presetClass="entr" presetSubtype="8" fill="hold" nodeType="after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wipe(left)">
                                      <p:cBhvr>
                                        <p:cTn id="58" dur="400"/>
                                        <p:tgtEl>
                                          <p:spTgt spid="6"/>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1"/>
                                        </p:tgtEl>
                                        <p:attrNameLst>
                                          <p:attrName>style.visibility</p:attrName>
                                        </p:attrNameLst>
                                      </p:cBhvr>
                                      <p:to>
                                        <p:strVal val="visible"/>
                                      </p:to>
                                    </p:set>
                                    <p:animEffect transition="in" filter="fade">
                                      <p:cBhvr>
                                        <p:cTn id="63" dur="500"/>
                                        <p:tgtEl>
                                          <p:spTgt spid="11"/>
                                        </p:tgtEl>
                                      </p:cBhvr>
                                    </p:animEffect>
                                  </p:childTnLst>
                                </p:cTn>
                              </p:par>
                            </p:childTnLst>
                          </p:cTn>
                        </p:par>
                        <p:par>
                          <p:cTn id="64" fill="hold">
                            <p:stCondLst>
                              <p:cond delay="500"/>
                            </p:stCondLst>
                            <p:childTnLst>
                              <p:par>
                                <p:cTn id="65" presetID="17" presetClass="entr" presetSubtype="1" fill="hold" grpId="0" nodeType="afterEffect">
                                  <p:stCondLst>
                                    <p:cond delay="0"/>
                                  </p:stCondLst>
                                  <p:iterate type="lt">
                                    <p:tmPct val="40000"/>
                                  </p:iterate>
                                  <p:childTnLst>
                                    <p:set>
                                      <p:cBhvr>
                                        <p:cTn id="66" dur="1" fill="hold">
                                          <p:stCondLst>
                                            <p:cond delay="0"/>
                                          </p:stCondLst>
                                        </p:cTn>
                                        <p:tgtEl>
                                          <p:spTgt spid="22"/>
                                        </p:tgtEl>
                                        <p:attrNameLst>
                                          <p:attrName>style.visibility</p:attrName>
                                        </p:attrNameLst>
                                      </p:cBhvr>
                                      <p:to>
                                        <p:strVal val="visible"/>
                                      </p:to>
                                    </p:set>
                                    <p:anim calcmode="lin" valueType="num">
                                      <p:cBhvr>
                                        <p:cTn id="67" dur="250" fill="hold"/>
                                        <p:tgtEl>
                                          <p:spTgt spid="22"/>
                                        </p:tgtEl>
                                        <p:attrNameLst>
                                          <p:attrName>ppt_x</p:attrName>
                                        </p:attrNameLst>
                                      </p:cBhvr>
                                      <p:tavLst>
                                        <p:tav tm="0">
                                          <p:val>
                                            <p:strVal val="#ppt_x"/>
                                          </p:val>
                                        </p:tav>
                                        <p:tav tm="100000">
                                          <p:val>
                                            <p:strVal val="#ppt_x"/>
                                          </p:val>
                                        </p:tav>
                                      </p:tavLst>
                                    </p:anim>
                                    <p:anim calcmode="lin" valueType="num">
                                      <p:cBhvr>
                                        <p:cTn id="68" dur="250" fill="hold"/>
                                        <p:tgtEl>
                                          <p:spTgt spid="22"/>
                                        </p:tgtEl>
                                        <p:attrNameLst>
                                          <p:attrName>ppt_y</p:attrName>
                                        </p:attrNameLst>
                                      </p:cBhvr>
                                      <p:tavLst>
                                        <p:tav tm="0">
                                          <p:val>
                                            <p:strVal val="#ppt_y-#ppt_h/2"/>
                                          </p:val>
                                        </p:tav>
                                        <p:tav tm="100000">
                                          <p:val>
                                            <p:strVal val="#ppt_y"/>
                                          </p:val>
                                        </p:tav>
                                      </p:tavLst>
                                    </p:anim>
                                    <p:anim calcmode="lin" valueType="num">
                                      <p:cBhvr>
                                        <p:cTn id="69" dur="250" fill="hold"/>
                                        <p:tgtEl>
                                          <p:spTgt spid="22"/>
                                        </p:tgtEl>
                                        <p:attrNameLst>
                                          <p:attrName>ppt_w</p:attrName>
                                        </p:attrNameLst>
                                      </p:cBhvr>
                                      <p:tavLst>
                                        <p:tav tm="0">
                                          <p:val>
                                            <p:strVal val="#ppt_w"/>
                                          </p:val>
                                        </p:tav>
                                        <p:tav tm="100000">
                                          <p:val>
                                            <p:strVal val="#ppt_w"/>
                                          </p:val>
                                        </p:tav>
                                      </p:tavLst>
                                    </p:anim>
                                    <p:anim calcmode="lin" valueType="num">
                                      <p:cBhvr>
                                        <p:cTn id="70" dur="250" fill="hold"/>
                                        <p:tgtEl>
                                          <p:spTgt spid="22"/>
                                        </p:tgtEl>
                                        <p:attrNameLst>
                                          <p:attrName>ppt_h</p:attrName>
                                        </p:attrNameLst>
                                      </p:cBhvr>
                                      <p:tavLst>
                                        <p:tav tm="0">
                                          <p:val>
                                            <p:fltVal val="0"/>
                                          </p:val>
                                        </p:tav>
                                        <p:tav tm="100000">
                                          <p:val>
                                            <p:strVal val="#ppt_h"/>
                                          </p:val>
                                        </p:tav>
                                      </p:tavLst>
                                    </p:anim>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Effect transition="in" filter="wipe(left)">
                                      <p:cBhvr>
                                        <p:cTn id="75" dur="500"/>
                                        <p:tgtEl>
                                          <p:spTgt spid="21"/>
                                        </p:tgtEl>
                                      </p:cBhvr>
                                    </p:animEffect>
                                  </p:childTnLst>
                                </p:cTn>
                              </p:par>
                            </p:childTnLst>
                          </p:cTn>
                        </p:par>
                        <p:par>
                          <p:cTn id="76" fill="hold">
                            <p:stCondLst>
                              <p:cond delay="500"/>
                            </p:stCondLst>
                            <p:childTnLst>
                              <p:par>
                                <p:cTn id="77" presetID="22" presetClass="entr" presetSubtype="8" fill="hold" nodeType="afterEffect">
                                  <p:stCondLst>
                                    <p:cond delay="0"/>
                                  </p:stCondLst>
                                  <p:childTnLst>
                                    <p:set>
                                      <p:cBhvr>
                                        <p:cTn id="78" dur="1" fill="hold">
                                          <p:stCondLst>
                                            <p:cond delay="0"/>
                                          </p:stCondLst>
                                        </p:cTn>
                                        <p:tgtEl>
                                          <p:spTgt spid="7"/>
                                        </p:tgtEl>
                                        <p:attrNameLst>
                                          <p:attrName>style.visibility</p:attrName>
                                        </p:attrNameLst>
                                      </p:cBhvr>
                                      <p:to>
                                        <p:strVal val="visible"/>
                                      </p:to>
                                    </p:set>
                                    <p:animEffect transition="in" filter="wipe(left)">
                                      <p:cBhvr>
                                        <p:cTn id="79" dur="400"/>
                                        <p:tgtEl>
                                          <p:spTgt spid="7"/>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14"/>
                                        </p:tgtEl>
                                        <p:attrNameLst>
                                          <p:attrName>style.visibility</p:attrName>
                                        </p:attrNameLst>
                                      </p:cBhvr>
                                      <p:to>
                                        <p:strVal val="visible"/>
                                      </p:to>
                                    </p:set>
                                    <p:animEffect transition="in" filter="fade">
                                      <p:cBhvr>
                                        <p:cTn id="84" dur="500"/>
                                        <p:tgtEl>
                                          <p:spTgt spid="14"/>
                                        </p:tgtEl>
                                      </p:cBhvr>
                                    </p:animEffect>
                                  </p:childTnLst>
                                </p:cTn>
                              </p:par>
                            </p:childTnLst>
                          </p:cTn>
                        </p:par>
                        <p:par>
                          <p:cTn id="85" fill="hold">
                            <p:stCondLst>
                              <p:cond delay="500"/>
                            </p:stCondLst>
                            <p:childTnLst>
                              <p:par>
                                <p:cTn id="86" presetID="17" presetClass="entr" presetSubtype="1" fill="hold" grpId="0" nodeType="afterEffect">
                                  <p:stCondLst>
                                    <p:cond delay="0"/>
                                  </p:stCondLst>
                                  <p:iterate type="lt">
                                    <p:tmPct val="40000"/>
                                  </p:iterate>
                                  <p:childTnLst>
                                    <p:set>
                                      <p:cBhvr>
                                        <p:cTn id="87" dur="1" fill="hold">
                                          <p:stCondLst>
                                            <p:cond delay="0"/>
                                          </p:stCondLst>
                                        </p:cTn>
                                        <p:tgtEl>
                                          <p:spTgt spid="20"/>
                                        </p:tgtEl>
                                        <p:attrNameLst>
                                          <p:attrName>style.visibility</p:attrName>
                                        </p:attrNameLst>
                                      </p:cBhvr>
                                      <p:to>
                                        <p:strVal val="visible"/>
                                      </p:to>
                                    </p:set>
                                    <p:anim calcmode="lin" valueType="num">
                                      <p:cBhvr>
                                        <p:cTn id="88" dur="250" fill="hold"/>
                                        <p:tgtEl>
                                          <p:spTgt spid="20"/>
                                        </p:tgtEl>
                                        <p:attrNameLst>
                                          <p:attrName>ppt_x</p:attrName>
                                        </p:attrNameLst>
                                      </p:cBhvr>
                                      <p:tavLst>
                                        <p:tav tm="0">
                                          <p:val>
                                            <p:strVal val="#ppt_x"/>
                                          </p:val>
                                        </p:tav>
                                        <p:tav tm="100000">
                                          <p:val>
                                            <p:strVal val="#ppt_x"/>
                                          </p:val>
                                        </p:tav>
                                      </p:tavLst>
                                    </p:anim>
                                    <p:anim calcmode="lin" valueType="num">
                                      <p:cBhvr>
                                        <p:cTn id="89" dur="250" fill="hold"/>
                                        <p:tgtEl>
                                          <p:spTgt spid="20"/>
                                        </p:tgtEl>
                                        <p:attrNameLst>
                                          <p:attrName>ppt_y</p:attrName>
                                        </p:attrNameLst>
                                      </p:cBhvr>
                                      <p:tavLst>
                                        <p:tav tm="0">
                                          <p:val>
                                            <p:strVal val="#ppt_y-#ppt_h/2"/>
                                          </p:val>
                                        </p:tav>
                                        <p:tav tm="100000">
                                          <p:val>
                                            <p:strVal val="#ppt_y"/>
                                          </p:val>
                                        </p:tav>
                                      </p:tavLst>
                                    </p:anim>
                                    <p:anim calcmode="lin" valueType="num">
                                      <p:cBhvr>
                                        <p:cTn id="90" dur="250" fill="hold"/>
                                        <p:tgtEl>
                                          <p:spTgt spid="20"/>
                                        </p:tgtEl>
                                        <p:attrNameLst>
                                          <p:attrName>ppt_w</p:attrName>
                                        </p:attrNameLst>
                                      </p:cBhvr>
                                      <p:tavLst>
                                        <p:tav tm="0">
                                          <p:val>
                                            <p:strVal val="#ppt_w"/>
                                          </p:val>
                                        </p:tav>
                                        <p:tav tm="100000">
                                          <p:val>
                                            <p:strVal val="#ppt_w"/>
                                          </p:val>
                                        </p:tav>
                                      </p:tavLst>
                                    </p:anim>
                                    <p:anim calcmode="lin" valueType="num">
                                      <p:cBhvr>
                                        <p:cTn id="91" dur="250" fill="hold"/>
                                        <p:tgtEl>
                                          <p:spTgt spid="2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7" grpId="0"/>
      <p:bldP spid="18" grpId="0"/>
      <p:bldP spid="20" grpId="0"/>
      <p:bldP spid="21" grpId="0"/>
      <p:bldP spid="22" grpId="0"/>
      <p:bldP spid="2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350498"/>
            <a:ext cx="3228536"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dirty="0"/>
          </a:p>
        </p:txBody>
      </p:sp>
      <p:sp>
        <p:nvSpPr>
          <p:cNvPr id="3" name="文本框 2"/>
          <p:cNvSpPr txBox="1"/>
          <p:nvPr/>
        </p:nvSpPr>
        <p:spPr>
          <a:xfrm>
            <a:off x="1352697" y="1663625"/>
            <a:ext cx="1677382" cy="530915"/>
          </a:xfrm>
          <a:prstGeom prst="rect">
            <a:avLst/>
          </a:prstGeom>
          <a:noFill/>
        </p:spPr>
        <p:txBody>
          <a:bodyPr wrap="none" lIns="68580" tIns="34290" rIns="68580" bIns="34290" rtlCol="0">
            <a:spAutoFit/>
          </a:bodyPr>
          <a:lstStyle/>
          <a:p>
            <a:r>
              <a:rPr lang="zh-CN" altLang="en-US" sz="3000" b="1" dirty="0">
                <a:solidFill>
                  <a:schemeClr val="bg1"/>
                </a:solidFill>
                <a:latin typeface="微软雅黑" panose="020B0503020204020204" pitchFamily="34" charset="-122"/>
                <a:ea typeface="微软雅黑" panose="020B0503020204020204" pitchFamily="34" charset="-122"/>
              </a:rPr>
              <a:t>第五部分</a:t>
            </a:r>
          </a:p>
        </p:txBody>
      </p:sp>
      <p:sp>
        <p:nvSpPr>
          <p:cNvPr id="4" name="TextBox 4"/>
          <p:cNvSpPr txBox="1"/>
          <p:nvPr/>
        </p:nvSpPr>
        <p:spPr>
          <a:xfrm>
            <a:off x="4877281" y="1504217"/>
            <a:ext cx="3216265" cy="880562"/>
          </a:xfrm>
          <a:prstGeom prst="rect">
            <a:avLst/>
          </a:prstGeom>
          <a:noFill/>
        </p:spPr>
        <p:txBody>
          <a:bodyPr wrap="none" lIns="68580" tIns="34290" rIns="68580" bIns="34290" rtlCol="0">
            <a:spAutoFit/>
          </a:bodyPr>
          <a:lstStyle/>
          <a:p>
            <a:pPr fontAlgn="base">
              <a:lnSpc>
                <a:spcPct val="120000"/>
              </a:lnSpc>
            </a:pPr>
            <a:r>
              <a:rPr lang="zh-CN" altLang="en-US" sz="4800" b="1" dirty="0">
                <a:solidFill>
                  <a:schemeClr val="tx1">
                    <a:lumMod val="75000"/>
                    <a:lumOff val="25000"/>
                  </a:schemeClr>
                </a:solidFill>
                <a:latin typeface="微软雅黑" panose="020B0503020204020204" pitchFamily="34" charset="-122"/>
                <a:ea typeface="微软雅黑" panose="020B0503020204020204" pitchFamily="34" charset="-122"/>
              </a:rPr>
              <a:t>分工及评分</a:t>
            </a:r>
          </a:p>
        </p:txBody>
      </p:sp>
      <p:sp>
        <p:nvSpPr>
          <p:cNvPr id="10" name="矩形 9"/>
          <p:cNvSpPr/>
          <p:nvPr/>
        </p:nvSpPr>
        <p:spPr>
          <a:xfrm>
            <a:off x="3825914" y="3281290"/>
            <a:ext cx="5319000" cy="200465"/>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11" name="矩形 10"/>
          <p:cNvSpPr/>
          <p:nvPr/>
        </p:nvSpPr>
        <p:spPr>
          <a:xfrm>
            <a:off x="3302392" y="1350498"/>
            <a:ext cx="305972" cy="1188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algn="ctr"/>
            <a:endParaRPr lang="zh-CN" altLang="en-US" dirty="0"/>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 presetClass="entr" presetSubtype="1" fill="hold" grpId="0" nodeType="withEffect">
                                  <p:stCondLst>
                                    <p:cond delay="30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400" fill="hold"/>
                                        <p:tgtEl>
                                          <p:spTgt spid="11"/>
                                        </p:tgtEl>
                                        <p:attrNameLst>
                                          <p:attrName>ppt_x</p:attrName>
                                        </p:attrNameLst>
                                      </p:cBhvr>
                                      <p:tavLst>
                                        <p:tav tm="0">
                                          <p:val>
                                            <p:strVal val="#ppt_x"/>
                                          </p:val>
                                        </p:tav>
                                        <p:tav tm="100000">
                                          <p:val>
                                            <p:strVal val="#ppt_x"/>
                                          </p:val>
                                        </p:tav>
                                      </p:tavLst>
                                    </p:anim>
                                    <p:anim calcmode="lin" valueType="num">
                                      <p:cBhvr additive="base">
                                        <p:cTn id="11" dur="400" fill="hold"/>
                                        <p:tgtEl>
                                          <p:spTgt spid="11"/>
                                        </p:tgtEl>
                                        <p:attrNameLst>
                                          <p:attrName>ppt_y</p:attrName>
                                        </p:attrNameLst>
                                      </p:cBhvr>
                                      <p:tavLst>
                                        <p:tav tm="0">
                                          <p:val>
                                            <p:strVal val="0-#ppt_h/2"/>
                                          </p:val>
                                        </p:tav>
                                        <p:tav tm="100000">
                                          <p:val>
                                            <p:strVal val="#ppt_y"/>
                                          </p:val>
                                        </p:tav>
                                      </p:tavLst>
                                    </p:anim>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animBg="1"/>
      <p:bldP spid="11"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网线"/>
          <p:cNvGrpSpPr/>
          <p:nvPr/>
        </p:nvGrpSpPr>
        <p:grpSpPr bwMode="auto">
          <a:xfrm>
            <a:off x="-780522" y="1158826"/>
            <a:ext cx="3163922" cy="3329037"/>
            <a:chOff x="1937437" y="1332541"/>
            <a:chExt cx="3986578" cy="4192919"/>
          </a:xfrm>
        </p:grpSpPr>
        <p:sp>
          <p:nvSpPr>
            <p:cNvPr id="3" name="Line 16"/>
            <p:cNvSpPr>
              <a:spLocks noChangeShapeType="1"/>
            </p:cNvSpPr>
            <p:nvPr/>
          </p:nvSpPr>
          <p:spPr bwMode="gray">
            <a:xfrm>
              <a:off x="1937437" y="3430588"/>
              <a:ext cx="3986578" cy="0"/>
            </a:xfrm>
            <a:prstGeom prst="line">
              <a:avLst/>
            </a:prstGeom>
            <a:noFill/>
            <a:ln w="28575">
              <a:solidFill>
                <a:srgbClr val="808080">
                  <a:alpha val="50000"/>
                </a:srgb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4" name="Line 17"/>
            <p:cNvSpPr>
              <a:spLocks noChangeShapeType="1"/>
            </p:cNvSpPr>
            <p:nvPr/>
          </p:nvSpPr>
          <p:spPr bwMode="gray">
            <a:xfrm>
              <a:off x="3931520" y="1332541"/>
              <a:ext cx="0" cy="4192919"/>
            </a:xfrm>
            <a:prstGeom prst="line">
              <a:avLst/>
            </a:prstGeom>
            <a:noFill/>
            <a:ln w="28575">
              <a:solidFill>
                <a:srgbClr val="808080">
                  <a:alpha val="50000"/>
                </a:srgb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5" name="Oval 10"/>
            <p:cNvSpPr>
              <a:spLocks noChangeArrowheads="1"/>
            </p:cNvSpPr>
            <p:nvPr/>
          </p:nvSpPr>
          <p:spPr bwMode="gray">
            <a:xfrm>
              <a:off x="2332760" y="1808648"/>
              <a:ext cx="3192756" cy="3216899"/>
            </a:xfrm>
            <a:prstGeom prst="ellipse">
              <a:avLst/>
            </a:prstGeom>
            <a:noFill/>
            <a:ln w="9525">
              <a:solidFill>
                <a:srgbClr val="B2B2B2">
                  <a:alpha val="50000"/>
                </a:srgbClr>
              </a:solidFill>
              <a:round/>
            </a:ln>
            <a:effectLst/>
            <a:extLst>
              <a:ext uri="{909E8E84-426E-40DD-AFC4-6F175D3DCCD1}">
                <a14:hiddenFill xmlns:a14="http://schemas.microsoft.com/office/drawing/2010/main">
                  <a:solidFill>
                    <a:schemeClr val="accent1">
                      <a:alpha val="64999"/>
                    </a:schemeClr>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6" name="Oval 15"/>
            <p:cNvSpPr>
              <a:spLocks noChangeArrowheads="1"/>
            </p:cNvSpPr>
            <p:nvPr/>
          </p:nvSpPr>
          <p:spPr bwMode="auto">
            <a:xfrm>
              <a:off x="2135892" y="1600749"/>
              <a:ext cx="3608719" cy="3643808"/>
            </a:xfrm>
            <a:prstGeom prst="ellipse">
              <a:avLst/>
            </a:prstGeom>
            <a:noFill/>
            <a:ln w="19050">
              <a:solidFill>
                <a:srgbClr val="B2B2B2">
                  <a:alpha val="50000"/>
                </a:srgbClr>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7" name="标题"/>
          <p:cNvGrpSpPr/>
          <p:nvPr/>
        </p:nvGrpSpPr>
        <p:grpSpPr bwMode="auto">
          <a:xfrm>
            <a:off x="-264471" y="1758700"/>
            <a:ext cx="2117958" cy="2160256"/>
            <a:chOff x="579" y="1589"/>
            <a:chExt cx="1358" cy="1358"/>
          </a:xfrm>
          <a:solidFill>
            <a:srgbClr val="414455"/>
          </a:solidFill>
        </p:grpSpPr>
        <p:sp>
          <p:nvSpPr>
            <p:cNvPr id="8" name="Oval 12"/>
            <p:cNvSpPr>
              <a:spLocks noChangeArrowheads="1"/>
            </p:cNvSpPr>
            <p:nvPr/>
          </p:nvSpPr>
          <p:spPr bwMode="gray">
            <a:xfrm>
              <a:off x="579" y="1589"/>
              <a:ext cx="1358" cy="1358"/>
            </a:xfrm>
            <a:prstGeom prst="ellipse">
              <a:avLst/>
            </a:prstGeom>
            <a:grpFill/>
            <a:ln w="38100">
              <a:solidFill>
                <a:srgbClr val="F8F8F8"/>
              </a:solidFill>
              <a:round/>
            </a:ln>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9" name="Oval 13"/>
            <p:cNvSpPr>
              <a:spLocks noChangeArrowheads="1"/>
            </p:cNvSpPr>
            <p:nvPr/>
          </p:nvSpPr>
          <p:spPr bwMode="gray">
            <a:xfrm>
              <a:off x="635" y="1642"/>
              <a:ext cx="1245" cy="1246"/>
            </a:xfrm>
            <a:prstGeom prst="ellipse">
              <a:avLst/>
            </a:prstGeom>
            <a:grpFill/>
            <a:ln>
              <a:noFill/>
            </a:ln>
            <a:effectLst>
              <a:outerShdw algn="ctr" rotWithShape="0">
                <a:srgbClr val="000000">
                  <a:alpha val="50000"/>
                </a:srgbClr>
              </a:outerShdw>
            </a:effectLst>
            <a:extLst>
              <a:ext uri="{91240B29-F687-4F45-9708-019B960494DF}">
                <a14:hiddenLine xmlns:a14="http://schemas.microsoft.com/office/drawing/2010/main" w="9525">
                  <a:solidFill>
                    <a:srgbClr val="DDDDDD"/>
                  </a:solidFill>
                  <a:round/>
                </a14:hiddenLine>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10" name="Oval 14"/>
            <p:cNvSpPr>
              <a:spLocks noChangeArrowheads="1"/>
            </p:cNvSpPr>
            <p:nvPr/>
          </p:nvSpPr>
          <p:spPr bwMode="gray">
            <a:xfrm>
              <a:off x="865" y="1880"/>
              <a:ext cx="797" cy="798"/>
            </a:xfrm>
            <a:prstGeom prst="ellipse">
              <a:avLst/>
            </a:prstGeom>
            <a:grpFill/>
            <a:ln>
              <a:noFill/>
            </a:ln>
            <a:effectLst/>
            <a:extLst>
              <a:ext uri="{91240B29-F687-4F45-9708-019B960494DF}">
                <a14:hiddenLine xmlns:a14="http://schemas.microsoft.com/office/drawing/2010/main" w="9525">
                  <a:solidFill>
                    <a:srgbClr val="B2B2B2"/>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algn="ctr" eaLnBrk="1" fontAlgn="auto" hangingPunct="1">
                <a:spcBef>
                  <a:spcPts val="0"/>
                </a:spcBef>
                <a:spcAft>
                  <a:spcPts val="0"/>
                </a:spcAft>
                <a:defRPr/>
              </a:pPr>
              <a:r>
                <a:rPr lang="zh-CN" altLang="en-US" sz="2000" b="1" kern="0" dirty="0">
                  <a:solidFill>
                    <a:srgbClr val="FFFFFF"/>
                  </a:solidFill>
                  <a:latin typeface="Arial" panose="020B0604020202020204" pitchFamily="34" charset="0"/>
                  <a:ea typeface="微软雅黑" panose="020B0503020204020204" pitchFamily="34" charset="-122"/>
                </a:rPr>
                <a:t>分工及评分</a:t>
              </a:r>
            </a:p>
          </p:txBody>
        </p:sp>
      </p:grpSp>
      <p:sp>
        <p:nvSpPr>
          <p:cNvPr id="11" name="文本5"/>
          <p:cNvSpPr>
            <a:spLocks noChangeArrowheads="1"/>
          </p:cNvSpPr>
          <p:nvPr/>
        </p:nvSpPr>
        <p:spPr bwMode="black">
          <a:xfrm>
            <a:off x="1680306" y="3980606"/>
            <a:ext cx="1854756"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刘乐威</a:t>
            </a:r>
            <a:endParaRPr lang="en-US" altLang="zh-CN" sz="1400" kern="0" dirty="0">
              <a:latin typeface="Arial" panose="020B0604020202020204" pitchFamily="34" charset="0"/>
              <a:ea typeface="微软雅黑" panose="020B0503020204020204" pitchFamily="34" charset="-122"/>
            </a:endParaRPr>
          </a:p>
        </p:txBody>
      </p:sp>
      <p:sp>
        <p:nvSpPr>
          <p:cNvPr id="12" name="文本4"/>
          <p:cNvSpPr>
            <a:spLocks noChangeArrowheads="1"/>
          </p:cNvSpPr>
          <p:nvPr/>
        </p:nvSpPr>
        <p:spPr bwMode="black">
          <a:xfrm>
            <a:off x="2412352" y="3439041"/>
            <a:ext cx="1854756"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王飞钢</a:t>
            </a:r>
            <a:endParaRPr lang="en-US" altLang="zh-CN" sz="1400" kern="0" dirty="0">
              <a:latin typeface="Arial" panose="020B0604020202020204" pitchFamily="34" charset="0"/>
              <a:ea typeface="微软雅黑" panose="020B0503020204020204" pitchFamily="34" charset="-122"/>
            </a:endParaRPr>
          </a:p>
        </p:txBody>
      </p:sp>
      <p:sp>
        <p:nvSpPr>
          <p:cNvPr id="13" name="文本3"/>
          <p:cNvSpPr>
            <a:spLocks noChangeArrowheads="1"/>
          </p:cNvSpPr>
          <p:nvPr/>
        </p:nvSpPr>
        <p:spPr bwMode="black">
          <a:xfrm>
            <a:off x="2546720" y="2695349"/>
            <a:ext cx="1853496"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冯一鸣</a:t>
            </a:r>
            <a:endParaRPr lang="en-US" altLang="zh-CN" sz="1400" kern="0" dirty="0">
              <a:latin typeface="Arial" panose="020B0604020202020204" pitchFamily="34" charset="0"/>
              <a:ea typeface="微软雅黑" panose="020B0503020204020204" pitchFamily="34" charset="-122"/>
            </a:endParaRPr>
          </a:p>
        </p:txBody>
      </p:sp>
      <p:sp>
        <p:nvSpPr>
          <p:cNvPr id="14" name="文本2"/>
          <p:cNvSpPr>
            <a:spLocks noChangeArrowheads="1"/>
          </p:cNvSpPr>
          <p:nvPr/>
        </p:nvSpPr>
        <p:spPr bwMode="black">
          <a:xfrm>
            <a:off x="2409231" y="1984905"/>
            <a:ext cx="1853496" cy="288728"/>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hangingPunct="1">
              <a:buFont typeface="Arial" panose="020B0604020202020204" pitchFamily="34" charset="0"/>
              <a:buNone/>
              <a:defRPr/>
            </a:pPr>
            <a:r>
              <a:rPr lang="zh-CN" altLang="en-US" sz="1400" kern="0" dirty="0">
                <a:latin typeface="Arial" panose="020B0604020202020204" pitchFamily="34" charset="0"/>
                <a:ea typeface="微软雅黑" panose="020B0503020204020204" pitchFamily="34" charset="-122"/>
              </a:rPr>
              <a:t>周德阳</a:t>
            </a:r>
            <a:endParaRPr lang="en-US" altLang="zh-CN" sz="1400" kern="0" dirty="0">
              <a:latin typeface="Arial" panose="020B0604020202020204" pitchFamily="34" charset="0"/>
              <a:ea typeface="微软雅黑" panose="020B0503020204020204" pitchFamily="34" charset="-122"/>
            </a:endParaRPr>
          </a:p>
        </p:txBody>
      </p:sp>
      <p:sp>
        <p:nvSpPr>
          <p:cNvPr id="15" name="文本1"/>
          <p:cNvSpPr>
            <a:spLocks noChangeArrowheads="1"/>
          </p:cNvSpPr>
          <p:nvPr/>
        </p:nvSpPr>
        <p:spPr bwMode="black">
          <a:xfrm>
            <a:off x="1638726" y="1370513"/>
            <a:ext cx="1854756" cy="292330"/>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tint val="73725"/>
                        <a:invGamma/>
                      </a:schemeClr>
                    </a:gs>
                  </a:gsLst>
                  <a:lin ang="5400000" scaled="1"/>
                </a:gra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50000"/>
                    </a:schemeClr>
                  </a:outerShdw>
                </a:effectLst>
              </a14:hiddenEffects>
            </a:ext>
          </a:extLst>
        </p:spPr>
        <p:txBody>
          <a:bodyPr lIns="72576" tIns="36288" rIns="72576" bIns="36288" anchor="ctr">
            <a:spAutoFit/>
          </a:bodyPr>
          <a:lstStyle/>
          <a:p>
            <a:pPr eaLnBrk="1" fontAlgn="auto" hangingPunct="1">
              <a:spcBef>
                <a:spcPts val="0"/>
              </a:spcBef>
              <a:spcAft>
                <a:spcPts val="0"/>
              </a:spcAft>
              <a:defRPr/>
            </a:pPr>
            <a:r>
              <a:rPr lang="zh-CN" altLang="en-US" sz="1400" kern="0" dirty="0">
                <a:latin typeface="Arial" panose="020B0604020202020204" pitchFamily="34" charset="0"/>
                <a:ea typeface="微软雅黑" panose="020B0503020204020204" pitchFamily="34" charset="-122"/>
              </a:rPr>
              <a:t>郦哲聪</a:t>
            </a:r>
            <a:endParaRPr lang="en-US" altLang="zh-CN" sz="1400" kern="0" dirty="0">
              <a:latin typeface="Arial" panose="020B0604020202020204" pitchFamily="34" charset="0"/>
              <a:ea typeface="微软雅黑" panose="020B0503020204020204" pitchFamily="34" charset="-122"/>
            </a:endParaRPr>
          </a:p>
        </p:txBody>
      </p:sp>
      <p:grpSp>
        <p:nvGrpSpPr>
          <p:cNvPr id="16" name="圆圈1"/>
          <p:cNvGrpSpPr/>
          <p:nvPr/>
        </p:nvGrpSpPr>
        <p:grpSpPr bwMode="auto">
          <a:xfrm>
            <a:off x="1309152" y="1357186"/>
            <a:ext cx="302565" cy="302549"/>
            <a:chOff x="2928" y="2208"/>
            <a:chExt cx="262" cy="262"/>
          </a:xfrm>
          <a:solidFill>
            <a:srgbClr val="414455"/>
          </a:solidFill>
        </p:grpSpPr>
        <p:sp>
          <p:nvSpPr>
            <p:cNvPr id="17" name="Oval 19"/>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18" name="Oval 20"/>
            <p:cNvSpPr>
              <a:spLocks noChangeArrowheads="1"/>
            </p:cNvSpPr>
            <p:nvPr/>
          </p:nvSpPr>
          <p:spPr bwMode="gray">
            <a:xfrm>
              <a:off x="2953"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19" name="圆圈2"/>
          <p:cNvGrpSpPr/>
          <p:nvPr/>
        </p:nvGrpSpPr>
        <p:grpSpPr bwMode="auto">
          <a:xfrm>
            <a:off x="1942561" y="1984905"/>
            <a:ext cx="302565" cy="302549"/>
            <a:chOff x="2928" y="2208"/>
            <a:chExt cx="262" cy="262"/>
          </a:xfrm>
          <a:solidFill>
            <a:srgbClr val="414455"/>
          </a:solidFill>
        </p:grpSpPr>
        <p:sp>
          <p:nvSpPr>
            <p:cNvPr id="20" name="Oval 28"/>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21" name="Oval 29"/>
            <p:cNvSpPr>
              <a:spLocks noChangeArrowheads="1"/>
            </p:cNvSpPr>
            <p:nvPr/>
          </p:nvSpPr>
          <p:spPr bwMode="gray">
            <a:xfrm>
              <a:off x="2950"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22" name="圆圈3"/>
          <p:cNvGrpSpPr/>
          <p:nvPr/>
        </p:nvGrpSpPr>
        <p:grpSpPr bwMode="auto">
          <a:xfrm>
            <a:off x="2148983" y="2669173"/>
            <a:ext cx="302565" cy="302549"/>
            <a:chOff x="2928" y="2208"/>
            <a:chExt cx="262" cy="262"/>
          </a:xfrm>
          <a:solidFill>
            <a:srgbClr val="414455"/>
          </a:solidFill>
        </p:grpSpPr>
        <p:sp>
          <p:nvSpPr>
            <p:cNvPr id="23" name="Oval 31"/>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24" name="Oval 32"/>
            <p:cNvSpPr>
              <a:spLocks noChangeArrowheads="1"/>
            </p:cNvSpPr>
            <p:nvPr/>
          </p:nvSpPr>
          <p:spPr bwMode="gray">
            <a:xfrm>
              <a:off x="2950"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25" name="圆圈4"/>
          <p:cNvGrpSpPr/>
          <p:nvPr/>
        </p:nvGrpSpPr>
        <p:grpSpPr bwMode="auto">
          <a:xfrm>
            <a:off x="1934078" y="3395858"/>
            <a:ext cx="302565" cy="302549"/>
            <a:chOff x="2928" y="2208"/>
            <a:chExt cx="262" cy="262"/>
          </a:xfrm>
          <a:solidFill>
            <a:srgbClr val="414455"/>
          </a:solidFill>
        </p:grpSpPr>
        <p:sp>
          <p:nvSpPr>
            <p:cNvPr id="26" name="Oval 34"/>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27" name="Oval 35"/>
            <p:cNvSpPr>
              <a:spLocks noChangeArrowheads="1"/>
            </p:cNvSpPr>
            <p:nvPr/>
          </p:nvSpPr>
          <p:spPr bwMode="gray">
            <a:xfrm>
              <a:off x="2951"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grpSp>
        <p:nvGrpSpPr>
          <p:cNvPr id="28" name="圆圈5"/>
          <p:cNvGrpSpPr/>
          <p:nvPr/>
        </p:nvGrpSpPr>
        <p:grpSpPr bwMode="auto">
          <a:xfrm>
            <a:off x="1377017" y="3950060"/>
            <a:ext cx="302565" cy="302549"/>
            <a:chOff x="2928" y="2208"/>
            <a:chExt cx="262" cy="262"/>
          </a:xfrm>
          <a:solidFill>
            <a:srgbClr val="414455"/>
          </a:solidFill>
        </p:grpSpPr>
        <p:sp>
          <p:nvSpPr>
            <p:cNvPr id="29" name="Oval 37"/>
            <p:cNvSpPr>
              <a:spLocks noChangeArrowheads="1"/>
            </p:cNvSpPr>
            <p:nvPr/>
          </p:nvSpPr>
          <p:spPr bwMode="gray">
            <a:xfrm>
              <a:off x="2928" y="2208"/>
              <a:ext cx="262" cy="262"/>
            </a:xfrm>
            <a:prstGeom prst="ellipse">
              <a:avLst/>
            </a:prstGeom>
            <a:grpFill/>
            <a:ln w="12700">
              <a:solidFill>
                <a:srgbClr val="F8F8F8"/>
              </a:solidFill>
              <a:round/>
            </a:ln>
            <a:effectLst>
              <a:outerShdw dist="35921" dir="2700000" algn="ctr" rotWithShape="0">
                <a:srgbClr val="1C1C1C">
                  <a:alpha val="50000"/>
                </a:srgbClr>
              </a:outerShdw>
            </a:effec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sp>
          <p:nvSpPr>
            <p:cNvPr id="30" name="Oval 38"/>
            <p:cNvSpPr>
              <a:spLocks noChangeArrowheads="1"/>
            </p:cNvSpPr>
            <p:nvPr/>
          </p:nvSpPr>
          <p:spPr bwMode="gray">
            <a:xfrm>
              <a:off x="2949" y="2230"/>
              <a:ext cx="218" cy="218"/>
            </a:xfrm>
            <a:prstGeom prst="ellipse">
              <a:avLst/>
            </a:prstGeom>
            <a:grp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pPr eaLnBrk="1" fontAlgn="auto" hangingPunct="1">
                <a:spcBef>
                  <a:spcPts val="0"/>
                </a:spcBef>
                <a:spcAft>
                  <a:spcPts val="0"/>
                </a:spcAft>
                <a:defRPr/>
              </a:pPr>
              <a:endParaRPr lang="zh-CN" altLang="en-US" sz="1400" kern="0" dirty="0">
                <a:solidFill>
                  <a:sysClr val="windowText" lastClr="000000"/>
                </a:solidFill>
                <a:latin typeface="Arial" panose="020B0604020202020204" pitchFamily="34" charset="0"/>
                <a:ea typeface="微软雅黑" panose="020B0503020204020204" pitchFamily="34" charset="-122"/>
              </a:endParaRPr>
            </a:p>
          </p:txBody>
        </p:sp>
      </p:grpSp>
      <p:sp>
        <p:nvSpPr>
          <p:cNvPr id="31" name="文本框 74"/>
          <p:cNvSpPr txBox="1">
            <a:spLocks noChangeArrowheads="1"/>
          </p:cNvSpPr>
          <p:nvPr/>
        </p:nvSpPr>
        <p:spPr bwMode="auto">
          <a:xfrm>
            <a:off x="2383400" y="1368199"/>
            <a:ext cx="5284944" cy="289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lvl1pPr>
              <a:defRPr sz="2600">
                <a:solidFill>
                  <a:schemeClr val="tx1"/>
                </a:solidFill>
                <a:latin typeface="Calibri" panose="020F0502020204030204" pitchFamily="34" charset="0"/>
                <a:ea typeface="宋体" panose="02010600030101010101" pitchFamily="2" charset="-122"/>
              </a:defRPr>
            </a:lvl1pPr>
            <a:lvl2pPr marL="742950" indent="-285750">
              <a:defRPr sz="2200">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sz="1700">
                <a:solidFill>
                  <a:schemeClr val="tx1"/>
                </a:solidFill>
                <a:latin typeface="Calibri" panose="020F0502020204030204" pitchFamily="34" charset="0"/>
                <a:ea typeface="宋体" panose="02010600030101010101" pitchFamily="2" charset="-122"/>
              </a:defRPr>
            </a:lvl4pPr>
            <a:lvl5pPr marL="2057400" indent="-228600">
              <a:defRPr sz="17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原型制作及修改、文档验收、案例拥有者用例初版、数据字典初版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77</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分</a:t>
            </a:r>
          </a:p>
        </p:txBody>
      </p:sp>
      <p:sp>
        <p:nvSpPr>
          <p:cNvPr id="34" name="TextBox 108"/>
          <p:cNvSpPr txBox="1">
            <a:spLocks noChangeArrowheads="1"/>
          </p:cNvSpPr>
          <p:nvPr/>
        </p:nvSpPr>
        <p:spPr bwMode="auto">
          <a:xfrm>
            <a:off x="539552" y="267494"/>
            <a:ext cx="266611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zh-CN" altLang="en-US" dirty="0">
                <a:solidFill>
                  <a:prstClr val="black"/>
                </a:solidFill>
                <a:latin typeface="微软雅黑" panose="020B0503020204020204" pitchFamily="34" charset="-122"/>
                <a:ea typeface="微软雅黑" panose="020B0503020204020204" pitchFamily="34" charset="-122"/>
              </a:rPr>
              <a:t>分工及评分（</a:t>
            </a:r>
            <a:r>
              <a:rPr lang="en-US" altLang="zh-CN" dirty="0">
                <a:solidFill>
                  <a:prstClr val="black"/>
                </a:solidFill>
                <a:latin typeface="微软雅黑" panose="020B0503020204020204" pitchFamily="34" charset="-122"/>
                <a:ea typeface="微软雅黑" panose="020B0503020204020204" pitchFamily="34" charset="-122"/>
              </a:rPr>
              <a:t>100</a:t>
            </a:r>
            <a:r>
              <a:rPr lang="zh-CN" altLang="en-US" dirty="0">
                <a:solidFill>
                  <a:prstClr val="black"/>
                </a:solidFill>
                <a:latin typeface="微软雅黑" panose="020B0503020204020204" pitchFamily="34" charset="-122"/>
                <a:ea typeface="微软雅黑" panose="020B0503020204020204" pitchFamily="34" charset="-122"/>
              </a:rPr>
              <a:t>分制）</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35" name="组合 34"/>
          <p:cNvGrpSpPr/>
          <p:nvPr/>
        </p:nvGrpSpPr>
        <p:grpSpPr>
          <a:xfrm>
            <a:off x="107544" y="245001"/>
            <a:ext cx="360000" cy="360000"/>
            <a:chOff x="1965186" y="1419622"/>
            <a:chExt cx="302558" cy="314067"/>
          </a:xfrm>
        </p:grpSpPr>
        <p:sp>
          <p:nvSpPr>
            <p:cNvPr id="36" name="矩形 35"/>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文本框 74"/>
          <p:cNvSpPr txBox="1">
            <a:spLocks noChangeArrowheads="1"/>
          </p:cNvSpPr>
          <p:nvPr/>
        </p:nvSpPr>
        <p:spPr bwMode="auto">
          <a:xfrm>
            <a:off x="3137669" y="1974865"/>
            <a:ext cx="3024336" cy="289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lvl1pPr>
              <a:defRPr sz="2600">
                <a:solidFill>
                  <a:schemeClr val="tx1"/>
                </a:solidFill>
                <a:latin typeface="Calibri" panose="020F0502020204030204" pitchFamily="34" charset="0"/>
                <a:ea typeface="宋体" panose="02010600030101010101" pitchFamily="2" charset="-122"/>
              </a:defRPr>
            </a:lvl1pPr>
            <a:lvl2pPr marL="742950" indent="-285750">
              <a:defRPr sz="2200">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sz="1700">
                <a:solidFill>
                  <a:schemeClr val="tx1"/>
                </a:solidFill>
                <a:latin typeface="Calibri" panose="020F0502020204030204" pitchFamily="34" charset="0"/>
                <a:ea typeface="宋体" panose="02010600030101010101" pitchFamily="2" charset="-122"/>
              </a:defRPr>
            </a:lvl4pPr>
            <a:lvl5pPr marL="2057400" indent="-228600">
              <a:defRPr sz="17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用户手册、教师用户用例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79</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分</a:t>
            </a:r>
          </a:p>
        </p:txBody>
      </p:sp>
      <p:sp>
        <p:nvSpPr>
          <p:cNvPr id="39" name="文本框 74"/>
          <p:cNvSpPr txBox="1">
            <a:spLocks noChangeArrowheads="1"/>
          </p:cNvSpPr>
          <p:nvPr/>
        </p:nvSpPr>
        <p:spPr bwMode="auto">
          <a:xfrm>
            <a:off x="3307558" y="2694130"/>
            <a:ext cx="4576810" cy="289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lvl1pPr>
              <a:defRPr sz="2600">
                <a:solidFill>
                  <a:schemeClr val="tx1"/>
                </a:solidFill>
                <a:latin typeface="Calibri" panose="020F0502020204030204" pitchFamily="34" charset="0"/>
                <a:ea typeface="宋体" panose="02010600030101010101" pitchFamily="2" charset="-122"/>
              </a:defRPr>
            </a:lvl1pPr>
            <a:lvl2pPr marL="742950" indent="-285750">
              <a:defRPr sz="2200">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sz="1700">
                <a:solidFill>
                  <a:schemeClr val="tx1"/>
                </a:solidFill>
                <a:latin typeface="Calibri" panose="020F0502020204030204" pitchFamily="34" charset="0"/>
                <a:ea typeface="宋体" panose="02010600030101010101" pitchFamily="2" charset="-122"/>
              </a:defRPr>
            </a:lvl4pPr>
            <a:lvl5pPr marL="2057400" indent="-228600">
              <a:defRPr sz="17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测试用例、管理员用户、需求管理工具学习、数据字典初版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80</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分</a:t>
            </a:r>
          </a:p>
        </p:txBody>
      </p:sp>
      <p:sp>
        <p:nvSpPr>
          <p:cNvPr id="40" name="文本框 74"/>
          <p:cNvSpPr txBox="1">
            <a:spLocks noChangeArrowheads="1"/>
          </p:cNvSpPr>
          <p:nvPr/>
        </p:nvSpPr>
        <p:spPr bwMode="auto">
          <a:xfrm>
            <a:off x="3220220" y="3439041"/>
            <a:ext cx="3208658" cy="289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lvl1pPr>
              <a:defRPr sz="2600">
                <a:solidFill>
                  <a:schemeClr val="tx1"/>
                </a:solidFill>
                <a:latin typeface="Calibri" panose="020F0502020204030204" pitchFamily="34" charset="0"/>
                <a:ea typeface="宋体" panose="02010600030101010101" pitchFamily="2" charset="-122"/>
              </a:defRPr>
            </a:lvl1pPr>
            <a:lvl2pPr marL="742950" indent="-285750">
              <a:defRPr sz="2200">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sz="1700">
                <a:solidFill>
                  <a:schemeClr val="tx1"/>
                </a:solidFill>
                <a:latin typeface="Calibri" panose="020F0502020204030204" pitchFamily="34" charset="0"/>
                <a:ea typeface="宋体" panose="02010600030101010101" pitchFamily="2" charset="-122"/>
              </a:defRPr>
            </a:lvl4pPr>
            <a:lvl5pPr marL="2057400" indent="-228600">
              <a:defRPr sz="17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9pPr>
          </a:lstStyle>
          <a:p>
            <a:pPr>
              <a:lnSpc>
                <a:spcPct val="130000"/>
              </a:lnSpc>
            </a:pP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需求优先级表格制作、学生用户用例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76</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分</a:t>
            </a:r>
          </a:p>
        </p:txBody>
      </p:sp>
      <p:sp>
        <p:nvSpPr>
          <p:cNvPr id="41" name="文本框 74"/>
          <p:cNvSpPr txBox="1">
            <a:spLocks noChangeArrowheads="1"/>
          </p:cNvSpPr>
          <p:nvPr/>
        </p:nvSpPr>
        <p:spPr bwMode="auto">
          <a:xfrm>
            <a:off x="2426141" y="3969283"/>
            <a:ext cx="4378097" cy="289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72576" tIns="36288" rIns="72576" bIns="36288">
            <a:spAutoFit/>
          </a:bodyPr>
          <a:lstStyle>
            <a:lvl1pPr>
              <a:defRPr sz="2600">
                <a:solidFill>
                  <a:schemeClr val="tx1"/>
                </a:solidFill>
                <a:latin typeface="Calibri" panose="020F0502020204030204" pitchFamily="34" charset="0"/>
                <a:ea typeface="宋体" panose="02010600030101010101" pitchFamily="2" charset="-122"/>
              </a:defRPr>
            </a:lvl1pPr>
            <a:lvl2pPr marL="742950" indent="-285750">
              <a:defRPr sz="2200">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sz="1700">
                <a:solidFill>
                  <a:schemeClr val="tx1"/>
                </a:solidFill>
                <a:latin typeface="Calibri" panose="020F0502020204030204" pitchFamily="34" charset="0"/>
                <a:ea typeface="宋体" panose="02010600030101010101" pitchFamily="2" charset="-122"/>
              </a:defRPr>
            </a:lvl4pPr>
            <a:lvl5pPr marL="2057400" indent="-228600">
              <a:defRPr sz="17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ts val="475"/>
              </a:spcBef>
              <a:spcAft>
                <a:spcPct val="0"/>
              </a:spcAft>
              <a:buFont typeface="Arial" panose="020B0604020202020204" pitchFamily="34" charset="0"/>
              <a:defRPr sz="1700">
                <a:solidFill>
                  <a:schemeClr val="tx1"/>
                </a:solidFill>
                <a:latin typeface="Calibri" panose="020F0502020204030204" pitchFamily="34" charset="0"/>
                <a:ea typeface="宋体" panose="02010600030101010101" pitchFamily="2" charset="-122"/>
              </a:defRPr>
            </a:lvl9pPr>
          </a:lstStyle>
          <a:p>
            <a:pPr>
              <a:lnSpc>
                <a:spcPct val="130000"/>
              </a:lnSpc>
            </a:pP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SRS</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文档起草、案例拥有者用例完善、用例级数据字典   </a:t>
            </a:r>
            <a:r>
              <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78</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cs typeface="Arial" panose="020B0604020202020204" pitchFamily="34" charset="0"/>
              </a:rPr>
              <a:t>分</a:t>
            </a:r>
          </a:p>
        </p:txBody>
      </p:sp>
    </p:spTree>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350" fill="hold"/>
                                        <p:tgtEl>
                                          <p:spTgt spid="35"/>
                                        </p:tgtEl>
                                        <p:attrNameLst>
                                          <p:attrName>ppt_w</p:attrName>
                                        </p:attrNameLst>
                                      </p:cBhvr>
                                      <p:tavLst>
                                        <p:tav tm="0">
                                          <p:val>
                                            <p:fltVal val="0"/>
                                          </p:val>
                                        </p:tav>
                                        <p:tav tm="100000">
                                          <p:val>
                                            <p:strVal val="#ppt_w"/>
                                          </p:val>
                                        </p:tav>
                                      </p:tavLst>
                                    </p:anim>
                                    <p:anim calcmode="lin" valueType="num">
                                      <p:cBhvr>
                                        <p:cTn id="8" dur="350" fill="hold"/>
                                        <p:tgtEl>
                                          <p:spTgt spid="3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34"/>
                                        </p:tgtEl>
                                        <p:attrNameLst>
                                          <p:attrName>style.visibility</p:attrName>
                                        </p:attrNameLst>
                                      </p:cBhvr>
                                      <p:to>
                                        <p:strVal val="visible"/>
                                      </p:to>
                                    </p:set>
                                    <p:anim calcmode="lin" valueType="num">
                                      <p:cBhvr>
                                        <p:cTn id="12" dur="4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34"/>
                                        </p:tgtEl>
                                        <p:attrNameLst>
                                          <p:attrName>ppt_y</p:attrName>
                                        </p:attrNameLst>
                                      </p:cBhvr>
                                      <p:tavLst>
                                        <p:tav tm="0">
                                          <p:val>
                                            <p:strVal val="#ppt_y"/>
                                          </p:val>
                                        </p:tav>
                                        <p:tav tm="100000">
                                          <p:val>
                                            <p:strVal val="#ppt_y"/>
                                          </p:val>
                                        </p:tav>
                                      </p:tavLst>
                                    </p:anim>
                                    <p:anim calcmode="lin" valueType="num">
                                      <p:cBhvr>
                                        <p:cTn id="14" dur="4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34"/>
                                        </p:tgtEl>
                                      </p:cBhvr>
                                    </p:animEffect>
                                  </p:childTnLst>
                                </p:cTn>
                              </p:par>
                              <p:par>
                                <p:cTn id="17" presetID="53" presetClass="entr" presetSubtype="16"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ppt_w</p:attrName>
                                        </p:attrNameLst>
                                      </p:cBhvr>
                                      <p:tavLst>
                                        <p:tav tm="0">
                                          <p:val>
                                            <p:fltVal val="0"/>
                                          </p:val>
                                        </p:tav>
                                        <p:tav tm="100000">
                                          <p:val>
                                            <p:strVal val="#ppt_w"/>
                                          </p:val>
                                        </p:tav>
                                      </p:tavLst>
                                    </p:anim>
                                    <p:anim calcmode="lin" valueType="num">
                                      <p:cBhvr>
                                        <p:cTn id="20" dur="500" fill="hold"/>
                                        <p:tgtEl>
                                          <p:spTgt spid="2"/>
                                        </p:tgtEl>
                                        <p:attrNameLst>
                                          <p:attrName>ppt_h</p:attrName>
                                        </p:attrNameLst>
                                      </p:cBhvr>
                                      <p:tavLst>
                                        <p:tav tm="0">
                                          <p:val>
                                            <p:fltVal val="0"/>
                                          </p:val>
                                        </p:tav>
                                        <p:tav tm="100000">
                                          <p:val>
                                            <p:strVal val="#ppt_h"/>
                                          </p:val>
                                        </p:tav>
                                      </p:tavLst>
                                    </p:anim>
                                    <p:animEffect transition="in" filter="fade">
                                      <p:cBhvr>
                                        <p:cTn id="21" dur="500"/>
                                        <p:tgtEl>
                                          <p:spTgt spid="2"/>
                                        </p:tgtEl>
                                      </p:cBhvr>
                                    </p:animEffect>
                                  </p:childTnLst>
                                </p:cTn>
                              </p:par>
                            </p:childTnLst>
                          </p:cTn>
                        </p:par>
                        <p:par>
                          <p:cTn id="22" fill="hold">
                            <p:stCondLst>
                              <p:cond delay="840"/>
                            </p:stCondLst>
                            <p:childTnLst>
                              <p:par>
                                <p:cTn id="23" presetID="31" presetClass="entr" presetSubtype="0" fill="hold" nodeType="after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fltVal val="0"/>
                                          </p:val>
                                        </p:tav>
                                        <p:tav tm="100000">
                                          <p:val>
                                            <p:strVal val="#ppt_w"/>
                                          </p:val>
                                        </p:tav>
                                      </p:tavLst>
                                    </p:anim>
                                    <p:anim calcmode="lin" valueType="num">
                                      <p:cBhvr>
                                        <p:cTn id="26" dur="500" fill="hold"/>
                                        <p:tgtEl>
                                          <p:spTgt spid="7"/>
                                        </p:tgtEl>
                                        <p:attrNameLst>
                                          <p:attrName>ppt_h</p:attrName>
                                        </p:attrNameLst>
                                      </p:cBhvr>
                                      <p:tavLst>
                                        <p:tav tm="0">
                                          <p:val>
                                            <p:fltVal val="0"/>
                                          </p:val>
                                        </p:tav>
                                        <p:tav tm="100000">
                                          <p:val>
                                            <p:strVal val="#ppt_h"/>
                                          </p:val>
                                        </p:tav>
                                      </p:tavLst>
                                    </p:anim>
                                    <p:anim calcmode="lin" valueType="num">
                                      <p:cBhvr>
                                        <p:cTn id="27" dur="500" fill="hold"/>
                                        <p:tgtEl>
                                          <p:spTgt spid="7"/>
                                        </p:tgtEl>
                                        <p:attrNameLst>
                                          <p:attrName>style.rotation</p:attrName>
                                        </p:attrNameLst>
                                      </p:cBhvr>
                                      <p:tavLst>
                                        <p:tav tm="0">
                                          <p:val>
                                            <p:fltVal val="90"/>
                                          </p:val>
                                        </p:tav>
                                        <p:tav tm="100000">
                                          <p:val>
                                            <p:fltVal val="0"/>
                                          </p:val>
                                        </p:tav>
                                      </p:tavLst>
                                    </p:anim>
                                    <p:animEffect transition="in" filter="fade">
                                      <p:cBhvr>
                                        <p:cTn id="28" dur="500"/>
                                        <p:tgtEl>
                                          <p:spTgt spid="7"/>
                                        </p:tgtEl>
                                      </p:cBhvr>
                                    </p:animEffect>
                                  </p:childTnLst>
                                </p:cTn>
                              </p:par>
                              <p:par>
                                <p:cTn id="29" presetID="10" presetClass="entr" presetSubtype="0" fill="hold"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randombar(horizontal)">
                                      <p:cBhvr>
                                        <p:cTn id="34" dur="500"/>
                                        <p:tgtEl>
                                          <p:spTgt spid="15"/>
                                        </p:tgtEl>
                                      </p:cBhvr>
                                    </p:animEffect>
                                  </p:childTnLst>
                                </p:cTn>
                              </p:par>
                              <p:par>
                                <p:cTn id="35" presetID="10"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randombar(horizontal)">
                                      <p:cBhvr>
                                        <p:cTn id="40" dur="500"/>
                                        <p:tgtEl>
                                          <p:spTgt spid="14"/>
                                        </p:tgtEl>
                                      </p:cBhvr>
                                    </p:animEffect>
                                  </p:childTnLst>
                                </p:cTn>
                              </p:par>
                              <p:par>
                                <p:cTn id="41" presetID="10" presetClass="entr" presetSubtype="0"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randombar(horizontal)">
                                      <p:cBhvr>
                                        <p:cTn id="46" dur="500"/>
                                        <p:tgtEl>
                                          <p:spTgt spid="13"/>
                                        </p:tgtEl>
                                      </p:cBhvr>
                                    </p:animEffect>
                                  </p:childTnLst>
                                </p:cTn>
                              </p:par>
                              <p:par>
                                <p:cTn id="47" presetID="10" presetClass="entr" presetSubtype="0" fill="hold" nodeType="with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randombar(horizontal)">
                                      <p:cBhvr>
                                        <p:cTn id="52" dur="500"/>
                                        <p:tgtEl>
                                          <p:spTgt spid="12"/>
                                        </p:tgtEl>
                                      </p:cBhvr>
                                    </p:animEffect>
                                  </p:childTnLst>
                                </p:cTn>
                              </p:par>
                              <p:par>
                                <p:cTn id="53" presetID="10" presetClass="entr" presetSubtype="0" fill="hold" nodeType="with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fade">
                                      <p:cBhvr>
                                        <p:cTn id="55" dur="500"/>
                                        <p:tgtEl>
                                          <p:spTgt spid="28"/>
                                        </p:tgtEl>
                                      </p:cBhvr>
                                    </p:animEffect>
                                  </p:childTnLst>
                                </p:cTn>
                              </p:par>
                              <p:par>
                                <p:cTn id="56" presetID="14" presetClass="entr" presetSubtype="10" fill="hold" grpId="0" nodeType="with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randombar(horizontal)">
                                      <p:cBhvr>
                                        <p:cTn id="58" dur="500"/>
                                        <p:tgtEl>
                                          <p:spTgt spid="11"/>
                                        </p:tgtEl>
                                      </p:cBhvr>
                                    </p:animEffect>
                                  </p:childTnLst>
                                </p:cTn>
                              </p:par>
                              <p:par>
                                <p:cTn id="59" presetID="47" presetClass="entr" presetSubtype="0" fill="hold" grpId="0"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fade">
                                      <p:cBhvr>
                                        <p:cTn id="61" dur="750"/>
                                        <p:tgtEl>
                                          <p:spTgt spid="31"/>
                                        </p:tgtEl>
                                      </p:cBhvr>
                                    </p:animEffect>
                                    <p:anim calcmode="lin" valueType="num">
                                      <p:cBhvr>
                                        <p:cTn id="62" dur="750" fill="hold"/>
                                        <p:tgtEl>
                                          <p:spTgt spid="31"/>
                                        </p:tgtEl>
                                        <p:attrNameLst>
                                          <p:attrName>ppt_x</p:attrName>
                                        </p:attrNameLst>
                                      </p:cBhvr>
                                      <p:tavLst>
                                        <p:tav tm="0">
                                          <p:val>
                                            <p:strVal val="#ppt_x"/>
                                          </p:val>
                                        </p:tav>
                                        <p:tav tm="100000">
                                          <p:val>
                                            <p:strVal val="#ppt_x"/>
                                          </p:val>
                                        </p:tav>
                                      </p:tavLst>
                                    </p:anim>
                                    <p:anim calcmode="lin" valueType="num">
                                      <p:cBhvr>
                                        <p:cTn id="63" dur="750" fill="hold"/>
                                        <p:tgtEl>
                                          <p:spTgt spid="31"/>
                                        </p:tgtEl>
                                        <p:attrNameLst>
                                          <p:attrName>ppt_y</p:attrName>
                                        </p:attrNameLst>
                                      </p:cBhvr>
                                      <p:tavLst>
                                        <p:tav tm="0">
                                          <p:val>
                                            <p:strVal val="#ppt_y-.1"/>
                                          </p:val>
                                        </p:tav>
                                        <p:tav tm="100000">
                                          <p:val>
                                            <p:strVal val="#ppt_y"/>
                                          </p:val>
                                        </p:tav>
                                      </p:tavLst>
                                    </p:anim>
                                  </p:childTnLst>
                                </p:cTn>
                              </p:par>
                              <p:par>
                                <p:cTn id="64" presetID="47" presetClass="entr" presetSubtype="0" fill="hold" grpId="0" nodeType="withEffect">
                                  <p:stCondLst>
                                    <p:cond delay="0"/>
                                  </p:stCondLst>
                                  <p:childTnLst>
                                    <p:set>
                                      <p:cBhvr>
                                        <p:cTn id="65" dur="1" fill="hold">
                                          <p:stCondLst>
                                            <p:cond delay="0"/>
                                          </p:stCondLst>
                                        </p:cTn>
                                        <p:tgtEl>
                                          <p:spTgt spid="38"/>
                                        </p:tgtEl>
                                        <p:attrNameLst>
                                          <p:attrName>style.visibility</p:attrName>
                                        </p:attrNameLst>
                                      </p:cBhvr>
                                      <p:to>
                                        <p:strVal val="visible"/>
                                      </p:to>
                                    </p:set>
                                    <p:animEffect transition="in" filter="fade">
                                      <p:cBhvr>
                                        <p:cTn id="66" dur="750"/>
                                        <p:tgtEl>
                                          <p:spTgt spid="38"/>
                                        </p:tgtEl>
                                      </p:cBhvr>
                                    </p:animEffect>
                                    <p:anim calcmode="lin" valueType="num">
                                      <p:cBhvr>
                                        <p:cTn id="67" dur="750" fill="hold"/>
                                        <p:tgtEl>
                                          <p:spTgt spid="38"/>
                                        </p:tgtEl>
                                        <p:attrNameLst>
                                          <p:attrName>ppt_x</p:attrName>
                                        </p:attrNameLst>
                                      </p:cBhvr>
                                      <p:tavLst>
                                        <p:tav tm="0">
                                          <p:val>
                                            <p:strVal val="#ppt_x"/>
                                          </p:val>
                                        </p:tav>
                                        <p:tav tm="100000">
                                          <p:val>
                                            <p:strVal val="#ppt_x"/>
                                          </p:val>
                                        </p:tav>
                                      </p:tavLst>
                                    </p:anim>
                                    <p:anim calcmode="lin" valueType="num">
                                      <p:cBhvr>
                                        <p:cTn id="68" dur="750" fill="hold"/>
                                        <p:tgtEl>
                                          <p:spTgt spid="38"/>
                                        </p:tgtEl>
                                        <p:attrNameLst>
                                          <p:attrName>ppt_y</p:attrName>
                                        </p:attrNameLst>
                                      </p:cBhvr>
                                      <p:tavLst>
                                        <p:tav tm="0">
                                          <p:val>
                                            <p:strVal val="#ppt_y-.1"/>
                                          </p:val>
                                        </p:tav>
                                        <p:tav tm="100000">
                                          <p:val>
                                            <p:strVal val="#ppt_y"/>
                                          </p:val>
                                        </p:tav>
                                      </p:tavLst>
                                    </p:anim>
                                  </p:childTnLst>
                                </p:cTn>
                              </p:par>
                              <p:par>
                                <p:cTn id="69" presetID="47" presetClass="entr" presetSubtype="0" fill="hold" grpId="0" nodeType="withEffect">
                                  <p:stCondLst>
                                    <p:cond delay="0"/>
                                  </p:stCondLst>
                                  <p:childTnLst>
                                    <p:set>
                                      <p:cBhvr>
                                        <p:cTn id="70" dur="1" fill="hold">
                                          <p:stCondLst>
                                            <p:cond delay="0"/>
                                          </p:stCondLst>
                                        </p:cTn>
                                        <p:tgtEl>
                                          <p:spTgt spid="39"/>
                                        </p:tgtEl>
                                        <p:attrNameLst>
                                          <p:attrName>style.visibility</p:attrName>
                                        </p:attrNameLst>
                                      </p:cBhvr>
                                      <p:to>
                                        <p:strVal val="visible"/>
                                      </p:to>
                                    </p:set>
                                    <p:animEffect transition="in" filter="fade">
                                      <p:cBhvr>
                                        <p:cTn id="71" dur="750"/>
                                        <p:tgtEl>
                                          <p:spTgt spid="39"/>
                                        </p:tgtEl>
                                      </p:cBhvr>
                                    </p:animEffect>
                                    <p:anim calcmode="lin" valueType="num">
                                      <p:cBhvr>
                                        <p:cTn id="72" dur="750" fill="hold"/>
                                        <p:tgtEl>
                                          <p:spTgt spid="39"/>
                                        </p:tgtEl>
                                        <p:attrNameLst>
                                          <p:attrName>ppt_x</p:attrName>
                                        </p:attrNameLst>
                                      </p:cBhvr>
                                      <p:tavLst>
                                        <p:tav tm="0">
                                          <p:val>
                                            <p:strVal val="#ppt_x"/>
                                          </p:val>
                                        </p:tav>
                                        <p:tav tm="100000">
                                          <p:val>
                                            <p:strVal val="#ppt_x"/>
                                          </p:val>
                                        </p:tav>
                                      </p:tavLst>
                                    </p:anim>
                                    <p:anim calcmode="lin" valueType="num">
                                      <p:cBhvr>
                                        <p:cTn id="73" dur="750" fill="hold"/>
                                        <p:tgtEl>
                                          <p:spTgt spid="39"/>
                                        </p:tgtEl>
                                        <p:attrNameLst>
                                          <p:attrName>ppt_y</p:attrName>
                                        </p:attrNameLst>
                                      </p:cBhvr>
                                      <p:tavLst>
                                        <p:tav tm="0">
                                          <p:val>
                                            <p:strVal val="#ppt_y-.1"/>
                                          </p:val>
                                        </p:tav>
                                        <p:tav tm="100000">
                                          <p:val>
                                            <p:strVal val="#ppt_y"/>
                                          </p:val>
                                        </p:tav>
                                      </p:tavLst>
                                    </p:anim>
                                  </p:childTnLst>
                                </p:cTn>
                              </p:par>
                              <p:par>
                                <p:cTn id="74" presetID="47" presetClass="entr" presetSubtype="0" fill="hold" grpId="0" nodeType="with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fade">
                                      <p:cBhvr>
                                        <p:cTn id="76" dur="750"/>
                                        <p:tgtEl>
                                          <p:spTgt spid="40"/>
                                        </p:tgtEl>
                                      </p:cBhvr>
                                    </p:animEffect>
                                    <p:anim calcmode="lin" valueType="num">
                                      <p:cBhvr>
                                        <p:cTn id="77" dur="750" fill="hold"/>
                                        <p:tgtEl>
                                          <p:spTgt spid="40"/>
                                        </p:tgtEl>
                                        <p:attrNameLst>
                                          <p:attrName>ppt_x</p:attrName>
                                        </p:attrNameLst>
                                      </p:cBhvr>
                                      <p:tavLst>
                                        <p:tav tm="0">
                                          <p:val>
                                            <p:strVal val="#ppt_x"/>
                                          </p:val>
                                        </p:tav>
                                        <p:tav tm="100000">
                                          <p:val>
                                            <p:strVal val="#ppt_x"/>
                                          </p:val>
                                        </p:tav>
                                      </p:tavLst>
                                    </p:anim>
                                    <p:anim calcmode="lin" valueType="num">
                                      <p:cBhvr>
                                        <p:cTn id="78" dur="750" fill="hold"/>
                                        <p:tgtEl>
                                          <p:spTgt spid="40"/>
                                        </p:tgtEl>
                                        <p:attrNameLst>
                                          <p:attrName>ppt_y</p:attrName>
                                        </p:attrNameLst>
                                      </p:cBhvr>
                                      <p:tavLst>
                                        <p:tav tm="0">
                                          <p:val>
                                            <p:strVal val="#ppt_y-.1"/>
                                          </p:val>
                                        </p:tav>
                                        <p:tav tm="100000">
                                          <p:val>
                                            <p:strVal val="#ppt_y"/>
                                          </p:val>
                                        </p:tav>
                                      </p:tavLst>
                                    </p:anim>
                                  </p:childTnLst>
                                </p:cTn>
                              </p:par>
                              <p:par>
                                <p:cTn id="79" presetID="47" presetClass="entr" presetSubtype="0" fill="hold" grpId="0" nodeType="withEffect">
                                  <p:stCondLst>
                                    <p:cond delay="0"/>
                                  </p:stCondLst>
                                  <p:childTnLst>
                                    <p:set>
                                      <p:cBhvr>
                                        <p:cTn id="80" dur="1" fill="hold">
                                          <p:stCondLst>
                                            <p:cond delay="0"/>
                                          </p:stCondLst>
                                        </p:cTn>
                                        <p:tgtEl>
                                          <p:spTgt spid="41"/>
                                        </p:tgtEl>
                                        <p:attrNameLst>
                                          <p:attrName>style.visibility</p:attrName>
                                        </p:attrNameLst>
                                      </p:cBhvr>
                                      <p:to>
                                        <p:strVal val="visible"/>
                                      </p:to>
                                    </p:set>
                                    <p:animEffect transition="in" filter="fade">
                                      <p:cBhvr>
                                        <p:cTn id="81" dur="750"/>
                                        <p:tgtEl>
                                          <p:spTgt spid="41"/>
                                        </p:tgtEl>
                                      </p:cBhvr>
                                    </p:animEffect>
                                    <p:anim calcmode="lin" valueType="num">
                                      <p:cBhvr>
                                        <p:cTn id="82" dur="750" fill="hold"/>
                                        <p:tgtEl>
                                          <p:spTgt spid="41"/>
                                        </p:tgtEl>
                                        <p:attrNameLst>
                                          <p:attrName>ppt_x</p:attrName>
                                        </p:attrNameLst>
                                      </p:cBhvr>
                                      <p:tavLst>
                                        <p:tav tm="0">
                                          <p:val>
                                            <p:strVal val="#ppt_x"/>
                                          </p:val>
                                        </p:tav>
                                        <p:tav tm="100000">
                                          <p:val>
                                            <p:strVal val="#ppt_x"/>
                                          </p:val>
                                        </p:tav>
                                      </p:tavLst>
                                    </p:anim>
                                    <p:anim calcmode="lin" valueType="num">
                                      <p:cBhvr>
                                        <p:cTn id="83" dur="75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31" grpId="0"/>
      <p:bldP spid="34" grpId="0"/>
      <p:bldP spid="38" grpId="0"/>
      <p:bldP spid="39" grpId="0"/>
      <p:bldP spid="40" grpId="0"/>
      <p:bldP spid="4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 4" descr="2457331_082944614000_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16075"/>
            <a:ext cx="6750050" cy="3527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 name="TextBox 56"/>
          <p:cNvSpPr txBox="1"/>
          <p:nvPr/>
        </p:nvSpPr>
        <p:spPr>
          <a:xfrm rot="-240000">
            <a:off x="3872696" y="2230890"/>
            <a:ext cx="3213862" cy="707886"/>
          </a:xfrm>
          <a:prstGeom prst="rect">
            <a:avLst/>
          </a:prstGeom>
          <a:noFill/>
        </p:spPr>
        <p:txBody>
          <a:bodyPr wrap="square" rtlCol="0">
            <a:spAutoFit/>
          </a:bodyPr>
          <a:lstStyle/>
          <a:p>
            <a:r>
              <a:rPr lang="en-US" altLang="zh-CN" sz="4000" b="1" dirty="0">
                <a:solidFill>
                  <a:schemeClr val="tx1">
                    <a:lumMod val="85000"/>
                    <a:lumOff val="15000"/>
                  </a:schemeClr>
                </a:solidFill>
                <a:latin typeface="微软雅黑" panose="020B0503020204020204" pitchFamily="34" charset="-122"/>
                <a:ea typeface="微软雅黑" panose="020B0503020204020204" pitchFamily="34" charset="-122"/>
              </a:rPr>
              <a:t>THANKS</a:t>
            </a:r>
            <a:r>
              <a:rPr lang="zh-CN" altLang="en-US" sz="4000" b="1" dirty="0">
                <a:solidFill>
                  <a:schemeClr val="tx1">
                    <a:lumMod val="85000"/>
                    <a:lumOff val="15000"/>
                  </a:schemeClr>
                </a:solidFill>
                <a:latin typeface="微软雅黑" panose="020B0503020204020204" pitchFamily="34" charset="-122"/>
                <a:ea typeface="微软雅黑" panose="020B0503020204020204" pitchFamily="34" charset="-122"/>
              </a:rPr>
              <a:t>！</a:t>
            </a:r>
            <a:endParaRPr lang="en-US" altLang="zh-CN" sz="40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38" presetClass="entr" presetSubtype="0" accel="50000" fill="hold" grpId="0" nodeType="afterEffect">
                                  <p:stCondLst>
                                    <p:cond delay="0"/>
                                  </p:stCondLst>
                                  <p:iterate type="lt">
                                    <p:tmPct val="10000"/>
                                  </p:iterate>
                                  <p:childTnLst>
                                    <p:set>
                                      <p:cBhvr>
                                        <p:cTn id="11" dur="1" fill="hold">
                                          <p:stCondLst>
                                            <p:cond delay="0"/>
                                          </p:stCondLst>
                                        </p:cTn>
                                        <p:tgtEl>
                                          <p:spTgt spid="57"/>
                                        </p:tgtEl>
                                        <p:attrNameLst>
                                          <p:attrName>style.visibility</p:attrName>
                                        </p:attrNameLst>
                                      </p:cBhvr>
                                      <p:to>
                                        <p:strVal val="visible"/>
                                      </p:to>
                                    </p:set>
                                    <p:set>
                                      <p:cBhvr>
                                        <p:cTn id="12" dur="455" fill="hold">
                                          <p:stCondLst>
                                            <p:cond delay="0"/>
                                          </p:stCondLst>
                                        </p:cTn>
                                        <p:tgtEl>
                                          <p:spTgt spid="57"/>
                                        </p:tgtEl>
                                        <p:attrNameLst>
                                          <p:attrName>style.rotation</p:attrName>
                                        </p:attrNameLst>
                                      </p:cBhvr>
                                      <p:to>
                                        <p:strVal val="-45.0"/>
                                      </p:to>
                                    </p:set>
                                    <p:anim calcmode="lin" valueType="num">
                                      <p:cBhvr>
                                        <p:cTn id="13" dur="455" fill="hold">
                                          <p:stCondLst>
                                            <p:cond delay="455"/>
                                          </p:stCondLst>
                                        </p:cTn>
                                        <p:tgtEl>
                                          <p:spTgt spid="57"/>
                                        </p:tgtEl>
                                        <p:attrNameLst>
                                          <p:attrName>style.rotation</p:attrName>
                                        </p:attrNameLst>
                                      </p:cBhvr>
                                      <p:tavLst>
                                        <p:tav tm="0">
                                          <p:val>
                                            <p:fltVal val="-45"/>
                                          </p:val>
                                        </p:tav>
                                        <p:tav tm="69900">
                                          <p:val>
                                            <p:fltVal val="45"/>
                                          </p:val>
                                        </p:tav>
                                        <p:tav tm="100000">
                                          <p:val>
                                            <p:fltVal val="0"/>
                                          </p:val>
                                        </p:tav>
                                      </p:tavLst>
                                    </p:anim>
                                    <p:anim calcmode="lin" valueType="num">
                                      <p:cBhvr>
                                        <p:cTn id="14" dur="455" fill="hold">
                                          <p:stCondLst>
                                            <p:cond delay="0"/>
                                          </p:stCondLst>
                                        </p:cTn>
                                        <p:tgtEl>
                                          <p:spTgt spid="57"/>
                                        </p:tgtEl>
                                        <p:attrNameLst>
                                          <p:attrName>ppt_y</p:attrName>
                                        </p:attrNameLst>
                                      </p:cBhvr>
                                      <p:tavLst>
                                        <p:tav tm="0">
                                          <p:val>
                                            <p:strVal val="#ppt_y-1"/>
                                          </p:val>
                                        </p:tav>
                                        <p:tav tm="100000">
                                          <p:val>
                                            <p:strVal val="#ppt_y-(0.354*#ppt_w-0.172*#ppt_h)"/>
                                          </p:val>
                                        </p:tav>
                                      </p:tavLst>
                                    </p:anim>
                                    <p:anim calcmode="lin" valueType="num">
                                      <p:cBhvr>
                                        <p:cTn id="15" dur="156" decel="50000" autoRev="1" fill="hold">
                                          <p:stCondLst>
                                            <p:cond delay="455"/>
                                          </p:stCondLst>
                                        </p:cTn>
                                        <p:tgtEl>
                                          <p:spTgt spid="57"/>
                                        </p:tgtEl>
                                        <p:attrNameLst>
                                          <p:attrName>ppt_y</p:attrName>
                                        </p:attrNameLst>
                                      </p:cBhvr>
                                      <p:tavLst>
                                        <p:tav tm="0">
                                          <p:val>
                                            <p:strVal val="#ppt_y-(0.354*#ppt_w-0.172*#ppt_h)"/>
                                          </p:val>
                                        </p:tav>
                                        <p:tav tm="100000">
                                          <p:val>
                                            <p:strVal val="#ppt_y-(0.354*#ppt_w-0.172*#ppt_h)-#ppt_h/2"/>
                                          </p:val>
                                        </p:tav>
                                      </p:tavLst>
                                    </p:anim>
                                    <p:anim calcmode="lin" valueType="num">
                                      <p:cBhvr>
                                        <p:cTn id="16" dur="136" fill="hold">
                                          <p:stCondLst>
                                            <p:cond delay="864"/>
                                          </p:stCondLst>
                                        </p:cTn>
                                        <p:tgtEl>
                                          <p:spTgt spid="57"/>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373994" y="1110104"/>
            <a:ext cx="3345761" cy="3416320"/>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      </a:t>
            </a:r>
            <a:r>
              <a:rPr lang="zh-CN" altLang="en-US" dirty="0">
                <a:latin typeface="+mn-ea"/>
              </a:rPr>
              <a:t>基于项目的案例教学系统是一个</a:t>
            </a:r>
            <a:r>
              <a:rPr lang="zh-CN" altLang="en-US" dirty="0">
                <a:solidFill>
                  <a:srgbClr val="FF0000"/>
                </a:solidFill>
                <a:latin typeface="+mn-ea"/>
              </a:rPr>
              <a:t>供工程类学生寻找和学习经典案例的平台</a:t>
            </a:r>
            <a:r>
              <a:rPr lang="zh-CN" altLang="en-US" dirty="0">
                <a:latin typeface="+mn-ea"/>
              </a:rPr>
              <a:t>，并且学生能在此系统中任意扮演项目小组中的角色，体验不同的项目过程。也可以获得有经验的教师的指导，能够在项目执行的过程中学习专业知识。该系统中的案例由有丰富经验的业界大佬和教师分享，能提供较多的案例来支持学生的学习或者供教师选择。</a:t>
            </a:r>
          </a:p>
        </p:txBody>
      </p:sp>
      <p:sp>
        <p:nvSpPr>
          <p:cNvPr id="29" name="TextBox 108"/>
          <p:cNvSpPr txBox="1">
            <a:spLocks noChangeArrowheads="1"/>
          </p:cNvSpPr>
          <p:nvPr/>
        </p:nvSpPr>
        <p:spPr bwMode="auto">
          <a:xfrm>
            <a:off x="539552" y="267494"/>
            <a:ext cx="15023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1.1 </a:t>
            </a:r>
            <a:r>
              <a:rPr lang="zh-CN" altLang="en-US" dirty="0">
                <a:solidFill>
                  <a:prstClr val="black"/>
                </a:solidFill>
                <a:latin typeface="微软雅黑" panose="020B0503020204020204" pitchFamily="34" charset="-122"/>
                <a:ea typeface="微软雅黑" panose="020B0503020204020204" pitchFamily="34" charset="-122"/>
              </a:rPr>
              <a:t>业务需求</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30" name="组合 29"/>
          <p:cNvGrpSpPr/>
          <p:nvPr/>
        </p:nvGrpSpPr>
        <p:grpSpPr>
          <a:xfrm>
            <a:off x="107544" y="245001"/>
            <a:ext cx="360000" cy="360000"/>
            <a:chOff x="1965186" y="1419622"/>
            <a:chExt cx="302558" cy="314067"/>
          </a:xfrm>
        </p:grpSpPr>
        <p:sp>
          <p:nvSpPr>
            <p:cNvPr id="31" name="矩形 30"/>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3923928" y="802750"/>
            <a:ext cx="7272808" cy="4339650"/>
          </a:xfrm>
          <a:prstGeom prst="rect">
            <a:avLst/>
          </a:prstGeom>
          <a:noFill/>
        </p:spPr>
        <p:txBody>
          <a:bodyPr wrap="square" rtlCol="0">
            <a:spAutoFit/>
          </a:bodyPr>
          <a:lstStyle/>
          <a:p>
            <a:r>
              <a:rPr lang="zh-CN" altLang="en-US" sz="1600" dirty="0"/>
              <a:t>业务目标：</a:t>
            </a:r>
            <a:endParaRPr lang="en-US" altLang="zh-CN" sz="1600" dirty="0"/>
          </a:p>
          <a:p>
            <a:r>
              <a:rPr lang="en-US" altLang="zh-CN" sz="1600" dirty="0"/>
              <a:t>1. </a:t>
            </a:r>
            <a:r>
              <a:rPr lang="zh-CN" altLang="en-US" sz="1600" dirty="0"/>
              <a:t>提供丰富的有着详细背景描述的案例</a:t>
            </a:r>
          </a:p>
          <a:p>
            <a:r>
              <a:rPr lang="en-US" altLang="zh-CN" sz="1600" dirty="0"/>
              <a:t>2. </a:t>
            </a:r>
            <a:r>
              <a:rPr lang="zh-CN" altLang="en-US" sz="1600" dirty="0"/>
              <a:t>每一份案例应具有标准文档</a:t>
            </a:r>
          </a:p>
          <a:p>
            <a:r>
              <a:rPr lang="en-US" altLang="zh-CN" sz="1600" dirty="0"/>
              <a:t>3. </a:t>
            </a:r>
            <a:r>
              <a:rPr lang="zh-CN" altLang="en-US" sz="1600" dirty="0"/>
              <a:t>每个项目都有固定的角色，以角色扮演的方式开展</a:t>
            </a:r>
          </a:p>
          <a:p>
            <a:r>
              <a:rPr lang="en-US" altLang="zh-CN" sz="1600" dirty="0"/>
              <a:t>4. </a:t>
            </a:r>
            <a:r>
              <a:rPr lang="zh-CN" altLang="en-US" sz="1600" dirty="0"/>
              <a:t>每个角色都有明确的工作内容以及工作时间</a:t>
            </a:r>
          </a:p>
          <a:p>
            <a:r>
              <a:rPr lang="en-US" altLang="zh-CN" sz="1600" dirty="0"/>
              <a:t>5. </a:t>
            </a:r>
            <a:r>
              <a:rPr lang="zh-CN" altLang="en-US" sz="1600" dirty="0"/>
              <a:t>学生之间，师生之间，能以标准文档进行评分</a:t>
            </a:r>
          </a:p>
          <a:p>
            <a:r>
              <a:rPr lang="en-US" altLang="zh-CN" sz="1600" dirty="0"/>
              <a:t>6. </a:t>
            </a:r>
            <a:r>
              <a:rPr lang="zh-CN" altLang="en-US" sz="1600" dirty="0"/>
              <a:t>网站提供资料分享功能</a:t>
            </a:r>
          </a:p>
          <a:p>
            <a:r>
              <a:rPr lang="en-US" altLang="zh-CN" sz="1600" dirty="0"/>
              <a:t>7. </a:t>
            </a:r>
            <a:r>
              <a:rPr lang="zh-CN" altLang="en-US" sz="1600" dirty="0"/>
              <a:t>将以网站的形式实现该系统，所完成的网站符合同</a:t>
            </a:r>
            <a:endParaRPr lang="en-US" altLang="zh-CN" sz="1600" dirty="0"/>
          </a:p>
          <a:p>
            <a:r>
              <a:rPr lang="zh-CN" altLang="en-US" sz="1600" dirty="0"/>
              <a:t>类网站的规范和标准。</a:t>
            </a:r>
          </a:p>
          <a:p>
            <a:r>
              <a:rPr lang="en-US" altLang="zh-CN" sz="1600" dirty="0"/>
              <a:t>8. </a:t>
            </a:r>
            <a:r>
              <a:rPr lang="zh-CN" altLang="en-US" sz="1600" dirty="0"/>
              <a:t>学生能快速便捷的组建项目小组</a:t>
            </a:r>
          </a:p>
          <a:p>
            <a:r>
              <a:rPr lang="en-US" altLang="zh-CN" sz="1600" dirty="0"/>
              <a:t>9. </a:t>
            </a:r>
            <a:r>
              <a:rPr lang="zh-CN" altLang="en-US" sz="1600" dirty="0"/>
              <a:t>学生能通过该系统进行有效的及时的管理和沟通。</a:t>
            </a:r>
          </a:p>
          <a:p>
            <a:r>
              <a:rPr lang="en-US" altLang="zh-CN" sz="1600" dirty="0"/>
              <a:t>10. </a:t>
            </a:r>
            <a:r>
              <a:rPr lang="zh-CN" altLang="en-US" sz="1600" dirty="0"/>
              <a:t>指导教师能快速加入到项目小组中进行指导，学生</a:t>
            </a:r>
            <a:endParaRPr lang="en-US" altLang="zh-CN" sz="1600" dirty="0"/>
          </a:p>
          <a:p>
            <a:r>
              <a:rPr lang="zh-CN" altLang="en-US" sz="1600" dirty="0"/>
              <a:t>也能及时的接收到指导教师的建议</a:t>
            </a:r>
          </a:p>
          <a:p>
            <a:r>
              <a:rPr lang="en-US" altLang="zh-CN" sz="1600" dirty="0"/>
              <a:t>11.</a:t>
            </a:r>
            <a:r>
              <a:rPr lang="zh-CN" altLang="en-US" sz="1600" dirty="0"/>
              <a:t>案例拥有者能够快速便捷的对案例进行真实模拟</a:t>
            </a:r>
          </a:p>
          <a:p>
            <a:r>
              <a:rPr lang="en-US" altLang="zh-CN" sz="1600" dirty="0"/>
              <a:t>12.</a:t>
            </a:r>
            <a:r>
              <a:rPr lang="zh-CN" altLang="en-US" sz="1600" dirty="0"/>
              <a:t>案例拥有者能够快速创建，编辑，分享案例</a:t>
            </a:r>
          </a:p>
          <a:p>
            <a:r>
              <a:rPr lang="en-US" altLang="zh-CN" sz="1600" dirty="0"/>
              <a:t>13.</a:t>
            </a:r>
            <a:r>
              <a:rPr lang="zh-CN" altLang="en-US" sz="1600" dirty="0"/>
              <a:t>管理员能够方便的审核案例</a:t>
            </a:r>
          </a:p>
          <a:p>
            <a:endParaRPr lang="zh-CN" altLang="en-US" sz="2000"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350" fill="hold"/>
                                        <p:tgtEl>
                                          <p:spTgt spid="30"/>
                                        </p:tgtEl>
                                        <p:attrNameLst>
                                          <p:attrName>ppt_w</p:attrName>
                                        </p:attrNameLst>
                                      </p:cBhvr>
                                      <p:tavLst>
                                        <p:tav tm="0">
                                          <p:val>
                                            <p:fltVal val="0"/>
                                          </p:val>
                                        </p:tav>
                                        <p:tav tm="100000">
                                          <p:val>
                                            <p:strVal val="#ppt_w"/>
                                          </p:val>
                                        </p:tav>
                                      </p:tavLst>
                                    </p:anim>
                                    <p:anim calcmode="lin" valueType="num">
                                      <p:cBhvr>
                                        <p:cTn id="8" dur="350" fill="hold"/>
                                        <p:tgtEl>
                                          <p:spTgt spid="30"/>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9"/>
                                        </p:tgtEl>
                                        <p:attrNameLst>
                                          <p:attrName>style.visibility</p:attrName>
                                        </p:attrNameLst>
                                      </p:cBhvr>
                                      <p:to>
                                        <p:strVal val="visible"/>
                                      </p:to>
                                    </p:set>
                                    <p:anim calcmode="lin" valueType="num">
                                      <p:cBhvr>
                                        <p:cTn id="12" dur="4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29"/>
                                        </p:tgtEl>
                                        <p:attrNameLst>
                                          <p:attrName>ppt_y</p:attrName>
                                        </p:attrNameLst>
                                      </p:cBhvr>
                                      <p:tavLst>
                                        <p:tav tm="0">
                                          <p:val>
                                            <p:strVal val="#ppt_y"/>
                                          </p:val>
                                        </p:tav>
                                        <p:tav tm="100000">
                                          <p:val>
                                            <p:strVal val="#ppt_y"/>
                                          </p:val>
                                        </p:tav>
                                      </p:tavLst>
                                    </p:anim>
                                    <p:anim calcmode="lin" valueType="num">
                                      <p:cBhvr>
                                        <p:cTn id="14" dur="4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29"/>
                                        </p:tgtEl>
                                      </p:cBhvr>
                                    </p:animEffect>
                                  </p:childTnLst>
                                </p:cTn>
                              </p:par>
                            </p:childTnLst>
                          </p:cTn>
                        </p:par>
                        <p:par>
                          <p:cTn id="17" fill="hold">
                            <p:stCondLst>
                              <p:cond delay="680"/>
                            </p:stCondLst>
                            <p:childTnLst>
                              <p:par>
                                <p:cTn id="18" presetID="10" presetClass="entr" presetSubtype="0"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childTnLst>
                          </p:cTn>
                        </p:par>
                        <p:par>
                          <p:cTn id="21" fill="hold">
                            <p:stCondLst>
                              <p:cond delay="1180"/>
                            </p:stCondLst>
                            <p:childTnLst>
                              <p:par>
                                <p:cTn id="22" presetID="10"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9"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08"/>
          <p:cNvSpPr txBox="1">
            <a:spLocks noChangeArrowheads="1"/>
          </p:cNvSpPr>
          <p:nvPr/>
        </p:nvSpPr>
        <p:spPr bwMode="auto">
          <a:xfrm>
            <a:off x="539552" y="267494"/>
            <a:ext cx="15023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1.2 </a:t>
            </a:r>
            <a:r>
              <a:rPr lang="zh-CN" altLang="en-US" dirty="0">
                <a:solidFill>
                  <a:prstClr val="black"/>
                </a:solidFill>
                <a:latin typeface="微软雅黑" panose="020B0503020204020204" pitchFamily="34" charset="-122"/>
                <a:ea typeface="微软雅黑" panose="020B0503020204020204" pitchFamily="34" charset="-122"/>
              </a:rPr>
              <a:t>上下文图</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07544" y="245001"/>
            <a:ext cx="360000" cy="360000"/>
            <a:chOff x="1965186" y="1419622"/>
            <a:chExt cx="302558" cy="314067"/>
          </a:xfrm>
        </p:grpSpPr>
        <p:sp>
          <p:nvSpPr>
            <p:cNvPr id="16" name="矩形 15"/>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7624" y="699542"/>
            <a:ext cx="7321252" cy="4307113"/>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50" fill="hold"/>
                                        <p:tgtEl>
                                          <p:spTgt spid="15"/>
                                        </p:tgtEl>
                                        <p:attrNameLst>
                                          <p:attrName>ppt_w</p:attrName>
                                        </p:attrNameLst>
                                      </p:cBhvr>
                                      <p:tavLst>
                                        <p:tav tm="0">
                                          <p:val>
                                            <p:fltVal val="0"/>
                                          </p:val>
                                        </p:tav>
                                        <p:tav tm="100000">
                                          <p:val>
                                            <p:strVal val="#ppt_w"/>
                                          </p:val>
                                        </p:tav>
                                      </p:tavLst>
                                    </p:anim>
                                    <p:anim calcmode="lin" valueType="num">
                                      <p:cBhvr>
                                        <p:cTn id="8" dur="350" fill="hold"/>
                                        <p:tgtEl>
                                          <p:spTgt spid="1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4"/>
                                        </p:tgtEl>
                                        <p:attrNameLst>
                                          <p:attrName>style.visibility</p:attrName>
                                        </p:attrNameLst>
                                      </p:cBhvr>
                                      <p:to>
                                        <p:strVal val="visible"/>
                                      </p:to>
                                    </p:set>
                                    <p:anim calcmode="lin" valueType="num">
                                      <p:cBhvr>
                                        <p:cTn id="12" dur="4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14"/>
                                        </p:tgtEl>
                                        <p:attrNameLst>
                                          <p:attrName>ppt_y</p:attrName>
                                        </p:attrNameLst>
                                      </p:cBhvr>
                                      <p:tavLst>
                                        <p:tav tm="0">
                                          <p:val>
                                            <p:strVal val="#ppt_y"/>
                                          </p:val>
                                        </p:tav>
                                        <p:tav tm="100000">
                                          <p:val>
                                            <p:strVal val="#ppt_y"/>
                                          </p:val>
                                        </p:tav>
                                      </p:tavLst>
                                    </p:anim>
                                    <p:anim calcmode="lin" valueType="num">
                                      <p:cBhvr>
                                        <p:cTn id="14" dur="4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14"/>
                                        </p:tgtEl>
                                      </p:cBhvr>
                                    </p:animEffect>
                                  </p:childTnLst>
                                </p:cTn>
                              </p:par>
                              <p:par>
                                <p:cTn id="17" presetID="42"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08"/>
          <p:cNvSpPr txBox="1">
            <a:spLocks noChangeArrowheads="1"/>
          </p:cNvSpPr>
          <p:nvPr/>
        </p:nvSpPr>
        <p:spPr bwMode="auto">
          <a:xfrm>
            <a:off x="539552" y="267494"/>
            <a:ext cx="24256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1.3 </a:t>
            </a:r>
            <a:r>
              <a:rPr lang="zh-CN" altLang="en-US" dirty="0">
                <a:solidFill>
                  <a:prstClr val="black"/>
                </a:solidFill>
                <a:latin typeface="微软雅黑" panose="020B0503020204020204" pitchFamily="34" charset="-122"/>
                <a:ea typeface="微软雅黑" panose="020B0503020204020204" pitchFamily="34" charset="-122"/>
              </a:rPr>
              <a:t>用户群分类及分析</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07544" y="245001"/>
            <a:ext cx="360000" cy="360000"/>
            <a:chOff x="1965186" y="1419622"/>
            <a:chExt cx="302558" cy="314067"/>
          </a:xfrm>
        </p:grpSpPr>
        <p:sp>
          <p:nvSpPr>
            <p:cNvPr id="16" name="矩形 15"/>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表格 3"/>
          <p:cNvGraphicFramePr>
            <a:graphicFrameLocks noGrp="1"/>
          </p:cNvGraphicFramePr>
          <p:nvPr/>
        </p:nvGraphicFramePr>
        <p:xfrm>
          <a:off x="683568" y="636826"/>
          <a:ext cx="7776864" cy="4213225"/>
        </p:xfrm>
        <a:graphic>
          <a:graphicData uri="http://schemas.openxmlformats.org/drawingml/2006/table">
            <a:tbl>
              <a:tblPr firstRow="1" firstCol="1" bandRow="1">
                <a:tableStyleId>{5C22544A-7EE6-4342-B048-85BDC9FD1C3A}</a:tableStyleId>
              </a:tblPr>
              <a:tblGrid>
                <a:gridCol w="733949">
                  <a:extLst>
                    <a:ext uri="{9D8B030D-6E8A-4147-A177-3AD203B41FA5}">
                      <a16:colId xmlns:a16="http://schemas.microsoft.com/office/drawing/2014/main" val="20000"/>
                    </a:ext>
                  </a:extLst>
                </a:gridCol>
                <a:gridCol w="588474">
                  <a:extLst>
                    <a:ext uri="{9D8B030D-6E8A-4147-A177-3AD203B41FA5}">
                      <a16:colId xmlns:a16="http://schemas.microsoft.com/office/drawing/2014/main" val="20001"/>
                    </a:ext>
                  </a:extLst>
                </a:gridCol>
                <a:gridCol w="491802">
                  <a:extLst>
                    <a:ext uri="{9D8B030D-6E8A-4147-A177-3AD203B41FA5}">
                      <a16:colId xmlns:a16="http://schemas.microsoft.com/office/drawing/2014/main" val="20002"/>
                    </a:ext>
                  </a:extLst>
                </a:gridCol>
                <a:gridCol w="1683768">
                  <a:extLst>
                    <a:ext uri="{9D8B030D-6E8A-4147-A177-3AD203B41FA5}">
                      <a16:colId xmlns:a16="http://schemas.microsoft.com/office/drawing/2014/main" val="20003"/>
                    </a:ext>
                  </a:extLst>
                </a:gridCol>
                <a:gridCol w="1445375">
                  <a:extLst>
                    <a:ext uri="{9D8B030D-6E8A-4147-A177-3AD203B41FA5}">
                      <a16:colId xmlns:a16="http://schemas.microsoft.com/office/drawing/2014/main" val="20004"/>
                    </a:ext>
                  </a:extLst>
                </a:gridCol>
                <a:gridCol w="1444436">
                  <a:extLst>
                    <a:ext uri="{9D8B030D-6E8A-4147-A177-3AD203B41FA5}">
                      <a16:colId xmlns:a16="http://schemas.microsoft.com/office/drawing/2014/main" val="20005"/>
                    </a:ext>
                  </a:extLst>
                </a:gridCol>
                <a:gridCol w="1389060">
                  <a:extLst>
                    <a:ext uri="{9D8B030D-6E8A-4147-A177-3AD203B41FA5}">
                      <a16:colId xmlns:a16="http://schemas.microsoft.com/office/drawing/2014/main" val="20006"/>
                    </a:ext>
                  </a:extLst>
                </a:gridCol>
              </a:tblGrid>
              <a:tr h="372745">
                <a:tc>
                  <a:txBody>
                    <a:bodyPr/>
                    <a:lstStyle/>
                    <a:p>
                      <a:pPr algn="just">
                        <a:spcAft>
                          <a:spcPts val="0"/>
                        </a:spcAft>
                      </a:pPr>
                      <a:r>
                        <a:rPr lang="zh-CN" sz="1200" kern="100">
                          <a:effectLst/>
                        </a:rPr>
                        <a:t>姓名</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职位</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内</a:t>
                      </a:r>
                      <a:r>
                        <a:rPr lang="en-US" sz="1200" kern="100">
                          <a:effectLst/>
                        </a:rPr>
                        <a:t>/</a:t>
                      </a:r>
                      <a:r>
                        <a:rPr lang="zh-CN" sz="1200" kern="100">
                          <a:effectLst/>
                        </a:rPr>
                        <a:t>外部</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项目角色</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选择原因</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920" marR="6920" marT="6920" marB="0"/>
                </a:tc>
                <a:tc>
                  <a:txBody>
                    <a:bodyPr/>
                    <a:lstStyle/>
                    <a:p>
                      <a:pPr algn="just">
                        <a:spcAft>
                          <a:spcPts val="0"/>
                        </a:spcAft>
                      </a:pPr>
                      <a:r>
                        <a:rPr lang="zh-CN" sz="1200" kern="100">
                          <a:effectLst/>
                        </a:rPr>
                        <a:t>角色职责</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tc>
                  <a:txBody>
                    <a:bodyPr/>
                    <a:lstStyle/>
                    <a:p>
                      <a:pPr algn="just">
                        <a:spcAft>
                          <a:spcPts val="0"/>
                        </a:spcAft>
                      </a:pPr>
                      <a:r>
                        <a:rPr lang="zh-CN" sz="1200" kern="100">
                          <a:effectLst/>
                        </a:rPr>
                        <a:t>代表职责</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extLst>
                  <a:ext uri="{0D108BD9-81ED-4DB2-BD59-A6C34878D82A}">
                    <a16:rowId xmlns:a16="http://schemas.microsoft.com/office/drawing/2014/main" val="10000"/>
                  </a:ext>
                </a:extLst>
              </a:tr>
              <a:tr h="697584">
                <a:tc>
                  <a:txBody>
                    <a:bodyPr/>
                    <a:lstStyle/>
                    <a:p>
                      <a:pPr algn="just">
                        <a:spcAft>
                          <a:spcPts val="0"/>
                        </a:spcAft>
                      </a:pPr>
                      <a:r>
                        <a:rPr lang="zh-CN" sz="1200" kern="100">
                          <a:effectLst/>
                        </a:rPr>
                        <a:t>杨枨</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教师</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外</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教师用户代表</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项目提出者，丰富的教师经验，课程多以案例教学方式开展。</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920" marR="6920" marT="6920" marB="0"/>
                </a:tc>
                <a:tc>
                  <a:txBody>
                    <a:bodyPr/>
                    <a:lstStyle/>
                    <a:p>
                      <a:pPr algn="just">
                        <a:spcAft>
                          <a:spcPts val="0"/>
                        </a:spcAft>
                      </a:pPr>
                      <a:r>
                        <a:rPr lang="zh-CN" sz="1200" kern="100" dirty="0">
                          <a:effectLst/>
                        </a:rPr>
                        <a:t>在系统中扮演可以指导者身份，在项目中给学生用户提供建议，并对项目进度进行管理控制。</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tc>
                  <a:txBody>
                    <a:bodyPr/>
                    <a:lstStyle/>
                    <a:p>
                      <a:pPr algn="just">
                        <a:spcAft>
                          <a:spcPts val="0"/>
                        </a:spcAft>
                      </a:pPr>
                      <a:r>
                        <a:rPr lang="zh-CN" sz="1200" kern="100">
                          <a:effectLst/>
                        </a:rPr>
                        <a:t>提供教师用户需求，确认教师界面原型帮助项目小组对教师用户需求优先级进行打分。</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extLst>
                  <a:ext uri="{0D108BD9-81ED-4DB2-BD59-A6C34878D82A}">
                    <a16:rowId xmlns:a16="http://schemas.microsoft.com/office/drawing/2014/main" val="10001"/>
                  </a:ext>
                </a:extLst>
              </a:tr>
              <a:tr h="813848">
                <a:tc>
                  <a:txBody>
                    <a:bodyPr/>
                    <a:lstStyle/>
                    <a:p>
                      <a:pPr algn="just">
                        <a:spcAft>
                          <a:spcPts val="0"/>
                        </a:spcAft>
                      </a:pPr>
                      <a:r>
                        <a:rPr lang="zh-CN" sz="1200" kern="100">
                          <a:effectLst/>
                        </a:rPr>
                        <a:t>杨枨</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教师</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外</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案例拥有者用户代表</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dirty="0">
                          <a:effectLst/>
                        </a:rPr>
                        <a:t>有丰富发项目经验，对此项目兴趣较大，熟悉案例教学的方法。</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920" marR="6920" marT="6920" marB="0"/>
                </a:tc>
                <a:tc>
                  <a:txBody>
                    <a:bodyPr/>
                    <a:lstStyle/>
                    <a:p>
                      <a:pPr algn="just">
                        <a:spcAft>
                          <a:spcPts val="0"/>
                        </a:spcAft>
                      </a:pPr>
                      <a:r>
                        <a:rPr lang="zh-CN" sz="1200" kern="100" dirty="0">
                          <a:effectLst/>
                        </a:rPr>
                        <a:t>在系统中做为案例的提供者，有编辑和上传案例的权力。</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tc>
                  <a:txBody>
                    <a:bodyPr/>
                    <a:lstStyle/>
                    <a:p>
                      <a:pPr algn="just">
                        <a:spcAft>
                          <a:spcPts val="0"/>
                        </a:spcAft>
                      </a:pPr>
                      <a:r>
                        <a:rPr lang="zh-CN" sz="1200" kern="100">
                          <a:effectLst/>
                        </a:rPr>
                        <a:t>提供案例拥有者用户需求，确认案例拥有者界面原型帮助项目小组对案例拥有者用户需求优先级进行打分。</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extLst>
                  <a:ext uri="{0D108BD9-81ED-4DB2-BD59-A6C34878D82A}">
                    <a16:rowId xmlns:a16="http://schemas.microsoft.com/office/drawing/2014/main" val="10002"/>
                  </a:ext>
                </a:extLst>
              </a:tr>
              <a:tr h="697584">
                <a:tc>
                  <a:txBody>
                    <a:bodyPr/>
                    <a:lstStyle/>
                    <a:p>
                      <a:pPr algn="just">
                        <a:spcAft>
                          <a:spcPts val="0"/>
                        </a:spcAft>
                      </a:pPr>
                      <a:r>
                        <a:rPr lang="zh-CN" sz="1200" kern="100">
                          <a:effectLst/>
                        </a:rPr>
                        <a:t>陈尚辉</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学生</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外</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管理员用户代表</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杨老师指定用户代表。</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920" marR="6920" marT="6920" marB="0"/>
                </a:tc>
                <a:tc>
                  <a:txBody>
                    <a:bodyPr/>
                    <a:lstStyle/>
                    <a:p>
                      <a:pPr algn="just">
                        <a:spcAft>
                          <a:spcPts val="0"/>
                        </a:spcAft>
                      </a:pPr>
                      <a:r>
                        <a:rPr lang="zh-CN" sz="1200" kern="100">
                          <a:effectLst/>
                        </a:rPr>
                        <a:t>在系统中管理所有的案例，项目，用户等的数据库数据。</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tc>
                  <a:txBody>
                    <a:bodyPr/>
                    <a:lstStyle/>
                    <a:p>
                      <a:pPr algn="just">
                        <a:spcAft>
                          <a:spcPts val="0"/>
                        </a:spcAft>
                      </a:pPr>
                      <a:r>
                        <a:rPr lang="zh-CN" sz="1200" kern="100">
                          <a:effectLst/>
                        </a:rPr>
                        <a:t>提供管理员用户需求，确认管理员界面原型，帮助项目小组对管理员户需求优先级进行打分。</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extLst>
                  <a:ext uri="{0D108BD9-81ED-4DB2-BD59-A6C34878D82A}">
                    <a16:rowId xmlns:a16="http://schemas.microsoft.com/office/drawing/2014/main" val="10003"/>
                  </a:ext>
                </a:extLst>
              </a:tr>
              <a:tr h="697584">
                <a:tc>
                  <a:txBody>
                    <a:bodyPr/>
                    <a:lstStyle/>
                    <a:p>
                      <a:pPr algn="just">
                        <a:spcAft>
                          <a:spcPts val="0"/>
                        </a:spcAft>
                      </a:pPr>
                      <a:r>
                        <a:rPr lang="zh-CN" sz="1200" kern="100">
                          <a:effectLst/>
                        </a:rPr>
                        <a:t>陈铉文</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学生</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外</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学生用户代表</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49827" marR="49827" marT="6920" marB="0"/>
                </a:tc>
                <a:tc>
                  <a:txBody>
                    <a:bodyPr/>
                    <a:lstStyle/>
                    <a:p>
                      <a:pPr algn="just">
                        <a:spcAft>
                          <a:spcPts val="0"/>
                        </a:spcAft>
                      </a:pPr>
                      <a:r>
                        <a:rPr lang="zh-CN" sz="1200" kern="100">
                          <a:effectLst/>
                        </a:rPr>
                        <a:t>同选题小组组长，对系统较为了解</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920" marR="6920" marT="6920" marB="0"/>
                </a:tc>
                <a:tc>
                  <a:txBody>
                    <a:bodyPr/>
                    <a:lstStyle/>
                    <a:p>
                      <a:pPr algn="just">
                        <a:spcAft>
                          <a:spcPts val="0"/>
                        </a:spcAft>
                      </a:pPr>
                      <a:r>
                        <a:rPr lang="zh-CN" sz="1200" kern="100">
                          <a:effectLst/>
                        </a:rPr>
                        <a:t>在系统中主要参与项目的角色扮演，在做项目的过程中进行学习。</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tc>
                  <a:txBody>
                    <a:bodyPr/>
                    <a:lstStyle/>
                    <a:p>
                      <a:pPr algn="just">
                        <a:spcAft>
                          <a:spcPts val="0"/>
                        </a:spcAft>
                      </a:pPr>
                      <a:r>
                        <a:rPr lang="zh-CN" sz="1200" kern="100" dirty="0">
                          <a:effectLst/>
                        </a:rPr>
                        <a:t>提供学生用户需求，确认学生界面原型，帮助项目小组对学生用户需求优先级进行打分。</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0" marR="0" marT="0" marB="0"/>
                </a:tc>
                <a:extLst>
                  <a:ext uri="{0D108BD9-81ED-4DB2-BD59-A6C34878D82A}">
                    <a16:rowId xmlns:a16="http://schemas.microsoft.com/office/drawing/2014/main" val="10004"/>
                  </a:ext>
                </a:extLst>
              </a:tr>
            </a:tbl>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50" fill="hold"/>
                                        <p:tgtEl>
                                          <p:spTgt spid="15"/>
                                        </p:tgtEl>
                                        <p:attrNameLst>
                                          <p:attrName>ppt_w</p:attrName>
                                        </p:attrNameLst>
                                      </p:cBhvr>
                                      <p:tavLst>
                                        <p:tav tm="0">
                                          <p:val>
                                            <p:fltVal val="0"/>
                                          </p:val>
                                        </p:tav>
                                        <p:tav tm="100000">
                                          <p:val>
                                            <p:strVal val="#ppt_w"/>
                                          </p:val>
                                        </p:tav>
                                      </p:tavLst>
                                    </p:anim>
                                    <p:anim calcmode="lin" valueType="num">
                                      <p:cBhvr>
                                        <p:cTn id="8" dur="350" fill="hold"/>
                                        <p:tgtEl>
                                          <p:spTgt spid="1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4"/>
                                        </p:tgtEl>
                                        <p:attrNameLst>
                                          <p:attrName>style.visibility</p:attrName>
                                        </p:attrNameLst>
                                      </p:cBhvr>
                                      <p:to>
                                        <p:strVal val="visible"/>
                                      </p:to>
                                    </p:set>
                                    <p:anim calcmode="lin" valueType="num">
                                      <p:cBhvr>
                                        <p:cTn id="12" dur="4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14"/>
                                        </p:tgtEl>
                                        <p:attrNameLst>
                                          <p:attrName>ppt_y</p:attrName>
                                        </p:attrNameLst>
                                      </p:cBhvr>
                                      <p:tavLst>
                                        <p:tav tm="0">
                                          <p:val>
                                            <p:strVal val="#ppt_y"/>
                                          </p:val>
                                        </p:tav>
                                        <p:tav tm="100000">
                                          <p:val>
                                            <p:strVal val="#ppt_y"/>
                                          </p:val>
                                        </p:tav>
                                      </p:tavLst>
                                    </p:anim>
                                    <p:anim calcmode="lin" valueType="num">
                                      <p:cBhvr>
                                        <p:cTn id="14" dur="4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4"/>
                                        </p:tgtEl>
                                      </p:cBhvr>
                                    </p:animEffect>
                                    <p:set>
                                      <p:cBhvr>
                                        <p:cTn id="21"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08"/>
          <p:cNvSpPr txBox="1">
            <a:spLocks noChangeArrowheads="1"/>
          </p:cNvSpPr>
          <p:nvPr/>
        </p:nvSpPr>
        <p:spPr bwMode="auto">
          <a:xfrm>
            <a:off x="539552" y="267494"/>
            <a:ext cx="242566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1.3 </a:t>
            </a:r>
            <a:r>
              <a:rPr lang="zh-CN" altLang="en-US" dirty="0">
                <a:solidFill>
                  <a:prstClr val="black"/>
                </a:solidFill>
                <a:latin typeface="微软雅黑" panose="020B0503020204020204" pitchFamily="34" charset="-122"/>
                <a:ea typeface="微软雅黑" panose="020B0503020204020204" pitchFamily="34" charset="-122"/>
              </a:rPr>
              <a:t>用户群分类及分析</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07544" y="245001"/>
            <a:ext cx="360000" cy="360000"/>
            <a:chOff x="1965186" y="1419622"/>
            <a:chExt cx="302558" cy="314067"/>
          </a:xfrm>
        </p:grpSpPr>
        <p:sp>
          <p:nvSpPr>
            <p:cNvPr id="16" name="矩形 15"/>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6" name="表格 5"/>
          <p:cNvGraphicFramePr>
            <a:graphicFrameLocks noGrp="1"/>
          </p:cNvGraphicFramePr>
          <p:nvPr/>
        </p:nvGraphicFramePr>
        <p:xfrm>
          <a:off x="1115616" y="1383030"/>
          <a:ext cx="7200798" cy="2377440"/>
        </p:xfrm>
        <a:graphic>
          <a:graphicData uri="http://schemas.openxmlformats.org/drawingml/2006/table">
            <a:tbl>
              <a:tblPr firstRow="1" firstCol="1" bandRow="1">
                <a:tableStyleId>{5C22544A-7EE6-4342-B048-85BDC9FD1C3A}</a:tableStyleId>
              </a:tblPr>
              <a:tblGrid>
                <a:gridCol w="984282">
                  <a:extLst>
                    <a:ext uri="{9D8B030D-6E8A-4147-A177-3AD203B41FA5}">
                      <a16:colId xmlns:a16="http://schemas.microsoft.com/office/drawing/2014/main" val="20000"/>
                    </a:ext>
                  </a:extLst>
                </a:gridCol>
                <a:gridCol w="1414828">
                  <a:extLst>
                    <a:ext uri="{9D8B030D-6E8A-4147-A177-3AD203B41FA5}">
                      <a16:colId xmlns:a16="http://schemas.microsoft.com/office/drawing/2014/main" val="20001"/>
                    </a:ext>
                  </a:extLst>
                </a:gridCol>
                <a:gridCol w="1200422">
                  <a:extLst>
                    <a:ext uri="{9D8B030D-6E8A-4147-A177-3AD203B41FA5}">
                      <a16:colId xmlns:a16="http://schemas.microsoft.com/office/drawing/2014/main" val="20002"/>
                    </a:ext>
                  </a:extLst>
                </a:gridCol>
                <a:gridCol w="1200422">
                  <a:extLst>
                    <a:ext uri="{9D8B030D-6E8A-4147-A177-3AD203B41FA5}">
                      <a16:colId xmlns:a16="http://schemas.microsoft.com/office/drawing/2014/main" val="20003"/>
                    </a:ext>
                  </a:extLst>
                </a:gridCol>
                <a:gridCol w="1200422">
                  <a:extLst>
                    <a:ext uri="{9D8B030D-6E8A-4147-A177-3AD203B41FA5}">
                      <a16:colId xmlns:a16="http://schemas.microsoft.com/office/drawing/2014/main" val="20004"/>
                    </a:ext>
                  </a:extLst>
                </a:gridCol>
                <a:gridCol w="1200422">
                  <a:extLst>
                    <a:ext uri="{9D8B030D-6E8A-4147-A177-3AD203B41FA5}">
                      <a16:colId xmlns:a16="http://schemas.microsoft.com/office/drawing/2014/main" val="20005"/>
                    </a:ext>
                  </a:extLst>
                </a:gridCol>
              </a:tblGrid>
              <a:tr h="0">
                <a:tc>
                  <a:txBody>
                    <a:bodyPr/>
                    <a:lstStyle/>
                    <a:p>
                      <a:pPr indent="266700" algn="ctr">
                        <a:spcAft>
                          <a:spcPts val="0"/>
                        </a:spcAft>
                      </a:pPr>
                      <a:r>
                        <a:rPr lang="zh-CN" sz="1200" kern="100" dirty="0">
                          <a:effectLst/>
                        </a:rPr>
                        <a:t>用户类别</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dirty="0">
                          <a:effectLst/>
                        </a:rPr>
                        <a:t>从访问权限或安全级别分</a:t>
                      </a:r>
                    </a:p>
                    <a:p>
                      <a:pPr indent="266700" algn="ctr">
                        <a:spcAft>
                          <a:spcPts val="0"/>
                        </a:spcAft>
                      </a:pPr>
                      <a:r>
                        <a:rPr lang="en-US" sz="1200" kern="100" dirty="0">
                          <a:effectLst/>
                        </a:rPr>
                        <a:t> </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dirty="0">
                          <a:effectLst/>
                        </a:rPr>
                        <a:t>业务操作中执行的任务</a:t>
                      </a:r>
                    </a:p>
                    <a:p>
                      <a:pPr indent="266700" algn="ctr">
                        <a:spcAft>
                          <a:spcPts val="0"/>
                        </a:spcAft>
                      </a:pPr>
                      <a:r>
                        <a:rPr lang="en-US" sz="1200" kern="100" dirty="0">
                          <a:effectLst/>
                        </a:rPr>
                        <a:t> </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使用产品的频率</a:t>
                      </a:r>
                    </a:p>
                    <a:p>
                      <a:pPr indent="266700" algn="ctr">
                        <a:spcAft>
                          <a:spcPts val="0"/>
                        </a:spcAft>
                      </a:pPr>
                      <a:r>
                        <a:rPr lang="en-US" sz="1200" kern="100">
                          <a:effectLst/>
                        </a:rPr>
                        <a:t> </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a:effectLst/>
                        </a:rPr>
                        <a:t>应用领域专业技能经验</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a:effectLst/>
                        </a:rPr>
                        <a:t>计算机专业技能经验</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0">
                <a:tc>
                  <a:txBody>
                    <a:bodyPr/>
                    <a:lstStyle/>
                    <a:p>
                      <a:pPr indent="266700" algn="ctr">
                        <a:spcAft>
                          <a:spcPts val="0"/>
                        </a:spcAft>
                      </a:pPr>
                      <a:r>
                        <a:rPr lang="zh-CN" sz="1200" kern="100" dirty="0">
                          <a:effectLst/>
                        </a:rPr>
                        <a:t>学生</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普通用户</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案例模拟（学习）</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长期使用（很高）</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a:effectLst/>
                        </a:rPr>
                        <a:t>初学者</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a:effectLst/>
                        </a:rPr>
                        <a:t>初学者</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0">
                <a:tc>
                  <a:txBody>
                    <a:bodyPr/>
                    <a:lstStyle/>
                    <a:p>
                      <a:pPr indent="266700" algn="ctr">
                        <a:spcAft>
                          <a:spcPts val="0"/>
                        </a:spcAft>
                      </a:pPr>
                      <a:r>
                        <a:rPr lang="zh-CN" sz="1200" kern="100">
                          <a:effectLst/>
                        </a:rPr>
                        <a:t>教师</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dirty="0">
                          <a:effectLst/>
                        </a:rPr>
                        <a:t>普通用户</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dirty="0">
                          <a:effectLst/>
                        </a:rPr>
                        <a:t>指导案例模拟</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定期使用（一般）</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a:effectLst/>
                        </a:rPr>
                        <a:t>有一定经验</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dirty="0">
                          <a:effectLst/>
                        </a:rPr>
                        <a:t>不确定</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0">
                <a:tc>
                  <a:txBody>
                    <a:bodyPr/>
                    <a:lstStyle/>
                    <a:p>
                      <a:pPr indent="266700" algn="ctr">
                        <a:spcAft>
                          <a:spcPts val="0"/>
                        </a:spcAft>
                      </a:pPr>
                      <a:r>
                        <a:rPr lang="zh-CN" sz="1200" kern="100">
                          <a:effectLst/>
                        </a:rPr>
                        <a:t>管理员</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管理员</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用户管理，案例管理</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长期使用（很高）</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a:effectLst/>
                        </a:rPr>
                        <a:t>有一定经验</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a:effectLst/>
                        </a:rPr>
                        <a:t>有一定经验</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0">
                <a:tc>
                  <a:txBody>
                    <a:bodyPr/>
                    <a:lstStyle/>
                    <a:p>
                      <a:pPr indent="266700" algn="ctr">
                        <a:spcAft>
                          <a:spcPts val="0"/>
                        </a:spcAft>
                      </a:pPr>
                      <a:r>
                        <a:rPr lang="zh-CN" sz="1200" kern="100">
                          <a:effectLst/>
                        </a:rPr>
                        <a:t>案例拥有者</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普通用户</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发布案例</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marL="228600" indent="266700" algn="ctr">
                        <a:spcAft>
                          <a:spcPts val="0"/>
                        </a:spcAft>
                      </a:pPr>
                      <a:r>
                        <a:rPr lang="zh-CN" sz="1200" kern="100">
                          <a:effectLst/>
                        </a:rPr>
                        <a:t>偶尔使用（低）</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a:effectLst/>
                        </a:rPr>
                        <a:t>有丰富经验</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266700" algn="ctr">
                        <a:spcAft>
                          <a:spcPts val="0"/>
                        </a:spcAft>
                      </a:pPr>
                      <a:r>
                        <a:rPr lang="zh-CN" sz="1200" kern="100" dirty="0">
                          <a:effectLst/>
                        </a:rPr>
                        <a:t>不确定</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08"/>
          <p:cNvSpPr txBox="1">
            <a:spLocks noChangeArrowheads="1"/>
          </p:cNvSpPr>
          <p:nvPr/>
        </p:nvSpPr>
        <p:spPr bwMode="auto">
          <a:xfrm>
            <a:off x="539552" y="267494"/>
            <a:ext cx="196399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1.4 </a:t>
            </a:r>
            <a:r>
              <a:rPr lang="zh-CN" altLang="en-US" dirty="0">
                <a:solidFill>
                  <a:prstClr val="black"/>
                </a:solidFill>
                <a:latin typeface="微软雅黑" panose="020B0503020204020204" pitchFamily="34" charset="-122"/>
                <a:ea typeface="微软雅黑" panose="020B0503020204020204" pitchFamily="34" charset="-122"/>
              </a:rPr>
              <a:t>用户代表邀请</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07544" y="245001"/>
            <a:ext cx="360000" cy="360000"/>
            <a:chOff x="1965186" y="1419622"/>
            <a:chExt cx="302558" cy="314067"/>
          </a:xfrm>
        </p:grpSpPr>
        <p:sp>
          <p:nvSpPr>
            <p:cNvPr id="16" name="矩形 15"/>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a:picLocks noChangeAspect="1"/>
          </p:cNvPicPr>
          <p:nvPr/>
        </p:nvPicPr>
        <p:blipFill>
          <a:blip r:embed="rId3"/>
          <a:stretch>
            <a:fillRect/>
          </a:stretch>
        </p:blipFill>
        <p:spPr>
          <a:xfrm>
            <a:off x="253370" y="693023"/>
            <a:ext cx="8820472" cy="3893309"/>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50" fill="hold"/>
                                        <p:tgtEl>
                                          <p:spTgt spid="15"/>
                                        </p:tgtEl>
                                        <p:attrNameLst>
                                          <p:attrName>ppt_w</p:attrName>
                                        </p:attrNameLst>
                                      </p:cBhvr>
                                      <p:tavLst>
                                        <p:tav tm="0">
                                          <p:val>
                                            <p:fltVal val="0"/>
                                          </p:val>
                                        </p:tav>
                                        <p:tav tm="100000">
                                          <p:val>
                                            <p:strVal val="#ppt_w"/>
                                          </p:val>
                                        </p:tav>
                                      </p:tavLst>
                                    </p:anim>
                                    <p:anim calcmode="lin" valueType="num">
                                      <p:cBhvr>
                                        <p:cTn id="8" dur="350" fill="hold"/>
                                        <p:tgtEl>
                                          <p:spTgt spid="1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4"/>
                                        </p:tgtEl>
                                        <p:attrNameLst>
                                          <p:attrName>style.visibility</p:attrName>
                                        </p:attrNameLst>
                                      </p:cBhvr>
                                      <p:to>
                                        <p:strVal val="visible"/>
                                      </p:to>
                                    </p:set>
                                    <p:anim calcmode="lin" valueType="num">
                                      <p:cBhvr>
                                        <p:cTn id="12" dur="4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3" dur="400" fill="hold"/>
                                        <p:tgtEl>
                                          <p:spTgt spid="14"/>
                                        </p:tgtEl>
                                        <p:attrNameLst>
                                          <p:attrName>ppt_y</p:attrName>
                                        </p:attrNameLst>
                                      </p:cBhvr>
                                      <p:tavLst>
                                        <p:tav tm="0">
                                          <p:val>
                                            <p:strVal val="#ppt_y"/>
                                          </p:val>
                                        </p:tav>
                                        <p:tav tm="100000">
                                          <p:val>
                                            <p:strVal val="#ppt_y"/>
                                          </p:val>
                                        </p:tav>
                                      </p:tavLst>
                                    </p:anim>
                                    <p:anim calcmode="lin" valueType="num">
                                      <p:cBhvr>
                                        <p:cTn id="14" dur="4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5" dur="4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400" tmFilter="0,0; .5, 1; 1, 1"/>
                                        <p:tgtEl>
                                          <p:spTgt spid="14"/>
                                        </p:tgtEl>
                                      </p:cBhvr>
                                    </p:animEffect>
                                  </p:childTnLst>
                                </p:cTn>
                              </p:par>
                              <p:par>
                                <p:cTn id="17" presetID="10"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nodeType="clickEffect">
                                  <p:stCondLst>
                                    <p:cond delay="0"/>
                                  </p:stCondLst>
                                  <p:childTnLst>
                                    <p:animEffect transition="out" filter="fade">
                                      <p:cBhvr>
                                        <p:cTn id="23" dur="500"/>
                                        <p:tgtEl>
                                          <p:spTgt spid="2"/>
                                        </p:tgtEl>
                                      </p:cBhvr>
                                    </p:animEffect>
                                    <p:set>
                                      <p:cBhvr>
                                        <p:cTn id="24"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08"/>
          <p:cNvSpPr txBox="1">
            <a:spLocks noChangeArrowheads="1"/>
          </p:cNvSpPr>
          <p:nvPr/>
        </p:nvSpPr>
        <p:spPr bwMode="auto">
          <a:xfrm>
            <a:off x="539552" y="267494"/>
            <a:ext cx="196399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dirty="0">
                <a:solidFill>
                  <a:prstClr val="black"/>
                </a:solidFill>
                <a:latin typeface="微软雅黑" panose="020B0503020204020204" pitchFamily="34" charset="-122"/>
                <a:ea typeface="微软雅黑" panose="020B0503020204020204" pitchFamily="34" charset="-122"/>
              </a:rPr>
              <a:t>1.4 </a:t>
            </a:r>
            <a:r>
              <a:rPr lang="zh-CN" altLang="en-US" dirty="0">
                <a:solidFill>
                  <a:prstClr val="black"/>
                </a:solidFill>
                <a:latin typeface="微软雅黑" panose="020B0503020204020204" pitchFamily="34" charset="-122"/>
                <a:ea typeface="微软雅黑" panose="020B0503020204020204" pitchFamily="34" charset="-122"/>
              </a:rPr>
              <a:t>用户代表邀请</a:t>
            </a:r>
            <a:endParaRPr lang="en-US" altLang="zh-CN" dirty="0">
              <a:solidFill>
                <a:prstClr val="black"/>
              </a:solidFill>
              <a:latin typeface="微软雅黑" panose="020B0503020204020204" pitchFamily="34" charset="-122"/>
              <a:ea typeface="微软雅黑" panose="020B0503020204020204" pitchFamily="34" charset="-122"/>
            </a:endParaRPr>
          </a:p>
        </p:txBody>
      </p:sp>
      <p:grpSp>
        <p:nvGrpSpPr>
          <p:cNvPr id="15" name="组合 14"/>
          <p:cNvGrpSpPr/>
          <p:nvPr/>
        </p:nvGrpSpPr>
        <p:grpSpPr>
          <a:xfrm>
            <a:off x="107544" y="245001"/>
            <a:ext cx="360000" cy="360000"/>
            <a:chOff x="1965186" y="1419622"/>
            <a:chExt cx="302558" cy="314067"/>
          </a:xfrm>
        </p:grpSpPr>
        <p:sp>
          <p:nvSpPr>
            <p:cNvPr id="16" name="矩形 15"/>
            <p:cNvSpPr/>
            <p:nvPr userDrawn="1"/>
          </p:nvSpPr>
          <p:spPr>
            <a:xfrm>
              <a:off x="1965186" y="1419622"/>
              <a:ext cx="252000" cy="252000"/>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a:off x="2087744" y="1553689"/>
              <a:ext cx="180000" cy="180000"/>
            </a:xfrm>
            <a:prstGeom prst="rect">
              <a:avLst/>
            </a:prstGeom>
            <a:solidFill>
              <a:srgbClr val="0E90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图片 2"/>
          <p:cNvPicPr>
            <a:picLocks noChangeAspect="1"/>
          </p:cNvPicPr>
          <p:nvPr/>
        </p:nvPicPr>
        <p:blipFill>
          <a:blip r:embed="rId3"/>
          <a:stretch>
            <a:fillRect/>
          </a:stretch>
        </p:blipFill>
        <p:spPr>
          <a:xfrm>
            <a:off x="759751" y="655936"/>
            <a:ext cx="7624497" cy="42200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242</TotalTime>
  <Words>2824</Words>
  <Application>Microsoft Office PowerPoint</Application>
  <PresentationFormat>全屏显示(16:9)</PresentationFormat>
  <Paragraphs>868</Paragraphs>
  <Slides>39</Slides>
  <Notes>39</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39</vt:i4>
      </vt:variant>
    </vt:vector>
  </HeadingPairs>
  <TitlesOfParts>
    <vt:vector size="46" baseType="lpstr">
      <vt:lpstr>等线</vt:lpstr>
      <vt:lpstr>宋体</vt:lpstr>
      <vt:lpstr>微软雅黑</vt:lpstr>
      <vt:lpstr>Arial</vt:lpstr>
      <vt:lpstr>Calibri</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严谨实用2015</dc:title>
  <dc:creator>Windows 用户</dc:creator>
  <cp:lastModifiedBy>郦哲聪</cp:lastModifiedBy>
  <cp:revision>61</cp:revision>
  <dcterms:created xsi:type="dcterms:W3CDTF">2014-09-01T11:16:00Z</dcterms:created>
  <dcterms:modified xsi:type="dcterms:W3CDTF">2019-01-10T13:09:51Z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